
<file path=[Content_Types].xml><?xml version="1.0" encoding="utf-8"?>
<Types xmlns="http://schemas.openxmlformats.org/package/2006/content-types">
  <Override PartName="/ppt/slides/slide14.xml" ContentType="application/vnd.openxmlformats-officedocument.presentationml.slide+xml"/>
  <Override PartName="/ppt/embeddings/oleObject8.bin" ContentType="application/vnd.openxmlformats-officedocument.oleObject"/>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embeddings/Microsoft_Equation5.bin" ContentType="application/vnd.openxmlformats-officedocument.oleObject"/>
  <Override PartName="/ppt/embeddings/Microsoft_Equation16.bin" ContentType="application/vnd.openxmlformats-officedocument.oleObject"/>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embeddings/oleObject7.bin" ContentType="application/vnd.openxmlformats-officedocument.oleObject"/>
  <Override PartName="/docProps/core.xml" ContentType="application/vnd.openxmlformats-package.core-properties+xml"/>
  <Override PartName="/ppt/embeddings/Microsoft_Equation4.bin" ContentType="application/vnd.openxmlformats-officedocument.oleObject"/>
  <Override PartName="/ppt/embeddings/Microsoft_Equation15.bin" ContentType="application/vnd.openxmlformats-officedocument.oleObject"/>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embeddings/oleObject6.bin" ContentType="application/vnd.openxmlformats-officedocument.oleObject"/>
  <Override PartName="/ppt/embeddings/Microsoft_Equation3.bin" ContentType="application/vnd.openxmlformats-officedocument.oleObject"/>
  <Override PartName="/ppt/presProps.xml" ContentType="application/vnd.openxmlformats-officedocument.presentationml.presProps+xml"/>
  <Override PartName="/ppt/embeddings/Microsoft_Equation14.bin" ContentType="application/vnd.openxmlformats-officedocument.oleObject"/>
  <Default Extension="pict" ContentType="image/pict"/>
  <Override PartName="/ppt/slides/slide26.xml" ContentType="application/vnd.openxmlformats-officedocument.presentationml.slide+xml"/>
  <Override PartName="/ppt/slides/slide35.xml" ContentType="application/vnd.openxmlformats-officedocument.presentationml.slide+xml"/>
  <Override PartName="/ppt/embeddings/oleObject12.bin" ContentType="application/vnd.openxmlformats-officedocument.oleObject"/>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embeddings/oleObject5.bin" ContentType="application/vnd.openxmlformats-officedocument.oleObject"/>
  <Override PartName="/ppt/embeddings/Microsoft_Equation9.bin" ContentType="application/vnd.openxmlformats-officedocument.oleObject"/>
  <Override PartName="/ppt/notesSlides/notesSlide5.xml" ContentType="application/vnd.openxmlformats-officedocument.presentationml.notesSlide+xml"/>
  <Override PartName="/ppt/embeddings/Microsoft_Equation2.bin" ContentType="application/vnd.openxmlformats-officedocument.oleObject"/>
  <Override PartName="/ppt/embeddings/Microsoft_Equation13.bin" ContentType="application/vnd.openxmlformats-officedocument.oleObject"/>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embeddings/oleObject11.bin" ContentType="application/vnd.openxmlformats-officedocument.oleObject"/>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embeddings/oleObject4.bin" ContentType="application/vnd.openxmlformats-officedocument.oleObject"/>
  <Default Extension="wmf" ContentType="image/x-wmf"/>
  <Override PartName="/ppt/embeddings/Microsoft_Equation8.bin" ContentType="application/vnd.openxmlformats-officedocument.oleObject"/>
  <Override PartName="/ppt/embeddings/Microsoft_Equation19.bin" ContentType="application/vnd.openxmlformats-officedocument.oleObject"/>
  <Override PartName="/docProps/app.xml" ContentType="application/vnd.openxmlformats-officedocument.extended-properties+xml"/>
  <Override PartName="/ppt/notesSlides/notesSlide4.xml" ContentType="application/vnd.openxmlformats-officedocument.presentationml.notesSlide+xml"/>
  <Override PartName="/ppt/embeddings/Microsoft_Equation1.bin" ContentType="application/vnd.openxmlformats-officedocument.oleObject"/>
  <Override PartName="/ppt/embeddings/Microsoft_Equation12.bin" ContentType="application/vnd.openxmlformats-officedocument.oleObject"/>
  <Override PartName="/ppt/slides/slide24.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embeddings/oleObject10.bin" ContentType="application/vnd.openxmlformats-officedocument.oleObject"/>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embeddings/oleObject3.bin" ContentType="application/vnd.openxmlformats-officedocument.oleObject"/>
  <Override PartName="/ppt/embeddings/Microsoft_Equation7.bin" ContentType="application/vnd.openxmlformats-officedocument.oleObject"/>
  <Override PartName="/ppt/embeddings/Microsoft_Equation18.bin" ContentType="application/vnd.openxmlformats-officedocument.oleObject"/>
  <Override PartName="/ppt/notesSlides/notesSlide3.xml" ContentType="application/vnd.openxmlformats-officedocument.presentationml.notesSlide+xml"/>
  <Override PartName="/ppt/embeddings/Microsoft_Equation11.bin" ContentType="application/vnd.openxmlformats-officedocument.oleObject"/>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embeddings/oleObject9.bin" ContentType="application/vnd.openxmlformats-officedocument.oleObject"/>
  <Override PartName="/ppt/embeddings/oleObject2.bin" ContentType="application/vnd.openxmlformats-officedocument.oleObject"/>
  <Override PartName="/ppt/embeddings/Microsoft_Equation6.bin" ContentType="application/vnd.openxmlformats-officedocument.oleObject"/>
  <Override PartName="/ppt/embeddings/Microsoft_Equation17.bin" ContentType="application/vnd.openxmlformats-officedocument.oleObject"/>
  <Override PartName="/ppt/notesSlides/notesSlide2.xml" ContentType="application/vnd.openxmlformats-officedocument.presentationml.notesSlide+xml"/>
  <Override PartName="/ppt/slides/slide29.xml" ContentType="application/vnd.openxmlformats-officedocument.presentationml.slide+xml"/>
  <Override PartName="/ppt/embeddings/Microsoft_Equation10.bin" ContentType="application/vnd.openxmlformats-officedocument.oleObject"/>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8"/>
  </p:notesMasterIdLst>
  <p:sldIdLst>
    <p:sldId id="256" r:id="rId2"/>
    <p:sldId id="285" r:id="rId3"/>
    <p:sldId id="291" r:id="rId4"/>
    <p:sldId id="292" r:id="rId5"/>
    <p:sldId id="294" r:id="rId6"/>
    <p:sldId id="295" r:id="rId7"/>
    <p:sldId id="296" r:id="rId8"/>
    <p:sldId id="323" r:id="rId9"/>
    <p:sldId id="325" r:id="rId10"/>
    <p:sldId id="326" r:id="rId11"/>
    <p:sldId id="312" r:id="rId12"/>
    <p:sldId id="313" r:id="rId13"/>
    <p:sldId id="328" r:id="rId14"/>
    <p:sldId id="314" r:id="rId15"/>
    <p:sldId id="315" r:id="rId16"/>
    <p:sldId id="329" r:id="rId17"/>
    <p:sldId id="330" r:id="rId18"/>
    <p:sldId id="308" r:id="rId19"/>
    <p:sldId id="318" r:id="rId20"/>
    <p:sldId id="310" r:id="rId21"/>
    <p:sldId id="309" r:id="rId22"/>
    <p:sldId id="299" r:id="rId23"/>
    <p:sldId id="300" r:id="rId24"/>
    <p:sldId id="302" r:id="rId25"/>
    <p:sldId id="317" r:id="rId26"/>
    <p:sldId id="304" r:id="rId27"/>
    <p:sldId id="335" r:id="rId28"/>
    <p:sldId id="306" r:id="rId29"/>
    <p:sldId id="319" r:id="rId30"/>
    <p:sldId id="320" r:id="rId31"/>
    <p:sldId id="322" r:id="rId32"/>
    <p:sldId id="333" r:id="rId33"/>
    <p:sldId id="331" r:id="rId34"/>
    <p:sldId id="307" r:id="rId35"/>
    <p:sldId id="332" r:id="rId36"/>
    <p:sldId id="334" r:id="rId3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0F6FE"/>
    <a:srgbClr val="6BAFF9"/>
    <a:srgbClr val="E2EFFE"/>
    <a:srgbClr val="D6E9FE"/>
    <a:srgbClr val="E3F0FE"/>
    <a:srgbClr val="CCECFF"/>
    <a:srgbClr val="6CB0F9"/>
    <a:srgbClr val="37ACFB"/>
    <a:srgbClr val="1B4291"/>
    <a:srgbClr val="1F4CA5"/>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585" autoAdjust="0"/>
    <p:restoredTop sz="94611" autoAdjust="0"/>
  </p:normalViewPr>
  <p:slideViewPr>
    <p:cSldViewPr>
      <p:cViewPr>
        <p:scale>
          <a:sx n="100" d="100"/>
          <a:sy n="100" d="100"/>
        </p:scale>
        <p:origin x="-448" y="3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5" d="100"/>
          <a:sy n="85" d="100"/>
        </p:scale>
        <p:origin x="-2688" y="-90"/>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ict"/></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9.wmf"/><Relationship Id="rId4" Type="http://schemas.openxmlformats.org/officeDocument/2006/relationships/image" Target="../media/image40.wmf"/><Relationship Id="rId5" Type="http://schemas.openxmlformats.org/officeDocument/2006/relationships/image" Target="../media/image41.wmf"/><Relationship Id="rId6" Type="http://schemas.openxmlformats.org/officeDocument/2006/relationships/image" Target="../media/image42.wmf"/><Relationship Id="rId7" Type="http://schemas.openxmlformats.org/officeDocument/2006/relationships/image" Target="../media/image43.wmf"/><Relationship Id="rId8" Type="http://schemas.openxmlformats.org/officeDocument/2006/relationships/image" Target="../media/image44.wmf"/><Relationship Id="rId9" Type="http://schemas.openxmlformats.org/officeDocument/2006/relationships/image" Target="../media/image45.wmf"/><Relationship Id="rId10" Type="http://schemas.openxmlformats.org/officeDocument/2006/relationships/image" Target="../media/image46.wmf"/><Relationship Id="rId11" Type="http://schemas.openxmlformats.org/officeDocument/2006/relationships/image" Target="../media/image47.wmf"/><Relationship Id="rId1" Type="http://schemas.openxmlformats.org/officeDocument/2006/relationships/image" Target="../media/image37.wmf"/><Relationship Id="rId2"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3.wmf"/><Relationship Id="rId2"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21.wmf"/><Relationship Id="rId5" Type="http://schemas.openxmlformats.org/officeDocument/2006/relationships/image" Target="../media/image22.wmf"/><Relationship Id="rId6" Type="http://schemas.openxmlformats.org/officeDocument/2006/relationships/image" Target="../media/image23.wmf"/><Relationship Id="rId1" Type="http://schemas.openxmlformats.org/officeDocument/2006/relationships/image" Target="../media/image18.wmf"/><Relationship Id="rId2"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 Id="rId2"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 Id="rId2" Type="http://schemas.openxmlformats.org/officeDocument/2006/relationships/image" Target="../media/image29.wmf"/><Relationship Id="rId3"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4B9CAF02-9975-4D60-B5DF-AC2BFB73B4D2}" type="datetimeFigureOut">
              <a:rPr lang="en-US" smtClean="0"/>
              <a:pPr/>
              <a:t>11/14/11</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50DC2C49-63CF-45F1-81A1-BBC5D7F8567B}"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67551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DC2C49-63CF-45F1-81A1-BBC5D7F8567B}"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a:defRPr/>
            </a:pPr>
            <a:endParaRPr lang="en-US" sz="1500" dirty="0"/>
          </a:p>
        </p:txBody>
      </p:sp>
      <p:sp>
        <p:nvSpPr>
          <p:cNvPr id="16388" name="Slide Number Placeholder 3"/>
          <p:cNvSpPr>
            <a:spLocks noGrp="1"/>
          </p:cNvSpPr>
          <p:nvPr>
            <p:ph type="sldNum" sz="quarter" idx="5"/>
          </p:nvPr>
        </p:nvSpPr>
        <p:spPr>
          <a:noFill/>
        </p:spPr>
        <p:txBody>
          <a:bodyPr/>
          <a:lstStyle/>
          <a:p>
            <a:fld id="{506148E3-A836-42A9-9D7F-0C5F1976966E}" type="slidenum">
              <a:rPr lang="en-US" smtClean="0">
                <a:latin typeface="Arial" charset="0"/>
                <a:ea typeface="ＭＳ Ｐゴシック" pitchFamily="34" charset="-128"/>
              </a:rPr>
              <a:pPr/>
              <a:t>3</a:t>
            </a:fld>
            <a:endParaRPr lang="en-US" smtClean="0">
              <a:latin typeface="Arial"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a:defRPr/>
            </a:pPr>
            <a:endParaRPr lang="en-US" sz="1500" dirty="0"/>
          </a:p>
        </p:txBody>
      </p:sp>
      <p:sp>
        <p:nvSpPr>
          <p:cNvPr id="16388" name="Slide Number Placeholder 3"/>
          <p:cNvSpPr>
            <a:spLocks noGrp="1"/>
          </p:cNvSpPr>
          <p:nvPr>
            <p:ph type="sldNum" sz="quarter" idx="5"/>
          </p:nvPr>
        </p:nvSpPr>
        <p:spPr>
          <a:noFill/>
        </p:spPr>
        <p:txBody>
          <a:bodyPr/>
          <a:lstStyle/>
          <a:p>
            <a:fld id="{506148E3-A836-42A9-9D7F-0C5F1976966E}" type="slidenum">
              <a:rPr lang="en-US" smtClean="0">
                <a:latin typeface="Arial" charset="0"/>
                <a:ea typeface="ＭＳ Ｐゴシック" pitchFamily="34" charset="-128"/>
              </a:rPr>
              <a:pPr/>
              <a:t>4</a:t>
            </a:fld>
            <a:endParaRPr lang="en-US" smtClean="0">
              <a:latin typeface="Arial"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DC2C49-63CF-45F1-81A1-BBC5D7F8567B}" type="slidenum">
              <a:rPr lang="en-US" smtClean="0"/>
              <a:pPr/>
              <a:t>29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02615" y="4422133"/>
            <a:ext cx="5820577" cy="4434443"/>
          </a:xfrm>
        </p:spPr>
        <p:txBody>
          <a:bodyPr>
            <a:normAutofit fontScale="92500" lnSpcReduction="20000"/>
          </a:bodyPr>
          <a:lstStyle/>
          <a:p>
            <a:pPr>
              <a:defRPr/>
            </a:pPr>
            <a:r>
              <a:rPr lang="en-US" dirty="0" smtClean="0"/>
              <a:t>When I first began thinking about the problem of combining clocks of varied type &amp; quality &amp; about optimizing the resulting combined timekeeping over all scales, it occurred to me that the scale-based decomposition associated with wavelets make them a natural foundation for this problem.</a:t>
            </a:r>
          </a:p>
          <a:p>
            <a:pPr>
              <a:defRPr/>
            </a:pPr>
            <a:endParaRPr lang="en-US" dirty="0" smtClean="0"/>
          </a:p>
          <a:p>
            <a:pPr>
              <a:defRPr/>
            </a:pPr>
            <a:r>
              <a:rPr lang="en-US" dirty="0" smtClean="0"/>
              <a:t>I should point out that there’s a fundamental problem in the metrology of timekeeping that must be understood, and appreciated.  One cannot in general measure or isolate the timing error from an individual clock.  One may only observe or measure the </a:t>
            </a:r>
            <a:r>
              <a:rPr lang="en-US" b="1" i="1" dirty="0" smtClean="0"/>
              <a:t>differences</a:t>
            </a:r>
            <a:r>
              <a:rPr lang="en-US" dirty="0" smtClean="0"/>
              <a:t> in error between two clocks.  If you could observe or measure the error of a clock, then within some measurement error this suggests that you would have access to a perfect clock or timescale by simply correcting the time of this clock.  </a:t>
            </a:r>
          </a:p>
          <a:p>
            <a:pPr>
              <a:defRPr/>
            </a:pPr>
            <a:endParaRPr lang="en-US" dirty="0" smtClean="0"/>
          </a:p>
          <a:p>
            <a:pPr>
              <a:defRPr/>
            </a:pPr>
            <a:r>
              <a:rPr lang="en-US" dirty="0" smtClean="0"/>
              <a:t>So, now let’s assume that we have available to us a collection of difference signals from some collection of clocks.  Pick a single clock (say clock r) as the reference for these error signal differences.   The choice of reference is arbitrary and will not be relevant to the results.</a:t>
            </a:r>
          </a:p>
          <a:p>
            <a:pPr>
              <a:defRPr/>
            </a:pPr>
            <a:endParaRPr lang="en-US" dirty="0" smtClean="0"/>
          </a:p>
          <a:p>
            <a:pPr>
              <a:defRPr/>
            </a:pPr>
            <a:r>
              <a:rPr lang="en-US" dirty="0" smtClean="0"/>
              <a:t>An outline of the MSE algorithm goes as follows:  </a:t>
            </a:r>
          </a:p>
          <a:p>
            <a:pPr marL="113395" indent="-113395">
              <a:buFont typeface="Arial" pitchFamily="34" charset="0"/>
              <a:buChar char="•"/>
              <a:defRPr/>
            </a:pPr>
            <a:r>
              <a:rPr lang="en-US" dirty="0" smtClean="0"/>
              <a:t>Apply the wavelet transform to each difference, Xi – </a:t>
            </a:r>
            <a:r>
              <a:rPr lang="en-US" dirty="0" err="1" smtClean="0"/>
              <a:t>Xr</a:t>
            </a:r>
            <a:r>
              <a:rPr lang="en-US" dirty="0" smtClean="0"/>
              <a:t>.  This results in the scale-based decomposition shown earlier but now based on differences of each clock with respect to the reference clock.  Also, we obtain scale-based energy differences, or wavelet variances of each clock with respect to clock r.</a:t>
            </a:r>
          </a:p>
          <a:p>
            <a:pPr marL="113395" indent="-113395">
              <a:buFont typeface="Arial" pitchFamily="34" charset="0"/>
              <a:buChar char="•"/>
              <a:defRPr/>
            </a:pPr>
            <a:r>
              <a:rPr lang="en-US" dirty="0" smtClean="0"/>
              <a:t>From the energy decomposition of each pair, one may apply statistical techniques to isolate the </a:t>
            </a:r>
            <a:r>
              <a:rPr lang="en-US" b="1" i="1" dirty="0" smtClean="0"/>
              <a:t>individual</a:t>
            </a:r>
            <a:r>
              <a:rPr lang="en-US" dirty="0" smtClean="0"/>
              <a:t> clock scale-based error variances.  That is, we can solve the </a:t>
            </a:r>
            <a:r>
              <a:rPr lang="en-US" dirty="0" err="1" smtClean="0"/>
              <a:t>observability</a:t>
            </a:r>
            <a:r>
              <a:rPr lang="en-US" dirty="0" smtClean="0"/>
              <a:t> problem in the energy domain by adding additional constraints such as assuming clocks are not correlated or that they are minimally correlated.  </a:t>
            </a:r>
          </a:p>
          <a:p>
            <a:pPr marL="113395" indent="-113395">
              <a:buFont typeface="Arial" pitchFamily="34" charset="0"/>
              <a:buChar char="•"/>
              <a:defRPr/>
            </a:pPr>
            <a:r>
              <a:rPr lang="en-US" dirty="0" smtClean="0"/>
              <a:t>Now armed with an individual clock scale-based variance, we can determine per-clock and per-scale weights for each clock as the inverse wavelet variances</a:t>
            </a:r>
          </a:p>
          <a:p>
            <a:pPr marL="113395" indent="-113395">
              <a:buFont typeface="Arial" pitchFamily="34" charset="0"/>
              <a:buChar char="•"/>
              <a:defRPr/>
            </a:pPr>
            <a:r>
              <a:rPr lang="en-US" dirty="0" smtClean="0"/>
              <a:t>Finally, we constructed the weighted sum of the wavelet coefficient pairs </a:t>
            </a:r>
            <a:r>
              <a:rPr lang="en-US" dirty="0" err="1" smtClean="0"/>
              <a:t>Wir</a:t>
            </a:r>
            <a:r>
              <a:rPr lang="en-US" dirty="0" smtClean="0"/>
              <a:t> and then apply the inverse transform to obtain a new ensemble timescale, referenced to clock r.</a:t>
            </a:r>
          </a:p>
          <a:p>
            <a:pPr marL="113395" indent="-113395">
              <a:buFont typeface="Arial" pitchFamily="34" charset="0"/>
              <a:buChar char="•"/>
              <a:defRPr/>
            </a:pPr>
            <a:r>
              <a:rPr lang="en-US" dirty="0" smtClean="0"/>
              <a:t>This new ensemble time will be optimized over each scale.</a:t>
            </a:r>
          </a:p>
          <a:p>
            <a:pPr>
              <a:defRPr/>
            </a:pPr>
            <a:endParaRPr lang="en-US" dirty="0" smtClean="0"/>
          </a:p>
          <a:p>
            <a:pPr>
              <a:defRPr/>
            </a:pPr>
            <a:r>
              <a:rPr lang="en-US" dirty="0" smtClean="0"/>
              <a:t>As I said before, I’m currently filing a patent for this MSE algorithm.</a:t>
            </a:r>
          </a:p>
          <a:p>
            <a:pPr>
              <a:defRPr/>
            </a:pPr>
            <a:endParaRPr lang="en-US" dirty="0"/>
          </a:p>
        </p:txBody>
      </p:sp>
      <p:sp>
        <p:nvSpPr>
          <p:cNvPr id="21508" name="Slide Number Placeholder 3"/>
          <p:cNvSpPr>
            <a:spLocks noGrp="1"/>
          </p:cNvSpPr>
          <p:nvPr>
            <p:ph type="sldNum" sz="quarter" idx="5"/>
          </p:nvPr>
        </p:nvSpPr>
        <p:spPr>
          <a:noFill/>
        </p:spPr>
        <p:txBody>
          <a:bodyPr/>
          <a:lstStyle/>
          <a:p>
            <a:fld id="{0EE1BE02-8326-4B88-A656-F0F22D852AD2}" type="slidenum">
              <a:rPr lang="en-US" smtClean="0">
                <a:latin typeface="Arial" charset="0"/>
                <a:ea typeface="ＭＳ Ｐゴシック" pitchFamily="34" charset="-128"/>
              </a:rPr>
              <a:pPr/>
              <a:t>32</a:t>
            </a:fld>
            <a:endParaRPr lang="en-US" smtClean="0">
              <a:latin typeface="Arial"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C11797-65D9-4C90-8574-819D67F4081A}" type="datetimeFigureOut">
              <a:rPr lang="en-US" smtClean="0"/>
              <a:pPr/>
              <a:t>11/14/11</a:t>
            </a:fld>
            <a:endParaRPr lang="en-US"/>
          </a:p>
        </p:txBody>
      </p:sp>
      <p:sp>
        <p:nvSpPr>
          <p:cNvPr id="6" name="Slide Number Placeholder 5"/>
          <p:cNvSpPr>
            <a:spLocks noGrp="1"/>
          </p:cNvSpPr>
          <p:nvPr>
            <p:ph type="sldNum" sz="quarter" idx="12"/>
          </p:nvPr>
        </p:nvSpPr>
        <p:spPr/>
        <p:txBody>
          <a:bodyPr/>
          <a:lstStyle/>
          <a:p>
            <a:fld id="{C315B589-6FBB-482C-A0E8-3F5ECC386D8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C11797-65D9-4C90-8574-819D67F4081A}" type="datetimeFigureOut">
              <a:rPr lang="en-US" smtClean="0"/>
              <a:pPr/>
              <a:t>11/14/11</a:t>
            </a:fld>
            <a:endParaRPr lang="en-US"/>
          </a:p>
        </p:txBody>
      </p:sp>
      <p:sp>
        <p:nvSpPr>
          <p:cNvPr id="5" name="Footer Placeholder 4"/>
          <p:cNvSpPr>
            <a:spLocks noGrp="1"/>
          </p:cNvSpPr>
          <p:nvPr>
            <p:ph type="ftr" sz="quarter" idx="11"/>
          </p:nvPr>
        </p:nvSpPr>
        <p:spPr>
          <a:xfrm>
            <a:off x="3124200" y="6553200"/>
            <a:ext cx="2895600" cy="30480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315B589-6FBB-482C-A0E8-3F5ECC386D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C11797-65D9-4C90-8574-819D67F4081A}" type="datetimeFigureOut">
              <a:rPr lang="en-US" smtClean="0"/>
              <a:pPr/>
              <a:t>11/14/11</a:t>
            </a:fld>
            <a:endParaRPr lang="en-US"/>
          </a:p>
        </p:txBody>
      </p:sp>
      <p:sp>
        <p:nvSpPr>
          <p:cNvPr id="5" name="Footer Placeholder 4"/>
          <p:cNvSpPr>
            <a:spLocks noGrp="1"/>
          </p:cNvSpPr>
          <p:nvPr>
            <p:ph type="ftr" sz="quarter" idx="11"/>
          </p:nvPr>
        </p:nvSpPr>
        <p:spPr>
          <a:xfrm>
            <a:off x="3124200" y="6553200"/>
            <a:ext cx="2895600" cy="30480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315B589-6FBB-482C-A0E8-3F5ECC386D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563562"/>
          </a:xfrm>
        </p:spPr>
        <p:txBody>
          <a:bodyPr>
            <a:noAutofit/>
          </a:bodyPr>
          <a:lstStyle>
            <a:lvl1pPr algn="l">
              <a:defRPr sz="4000"/>
            </a:lvl1pPr>
          </a:lstStyle>
          <a:p>
            <a:r>
              <a:rPr lang="en-US" smtClean="0"/>
              <a:t>Click to edit Master title style</a:t>
            </a:r>
            <a:endParaRPr lang="en-US"/>
          </a:p>
        </p:txBody>
      </p:sp>
      <p:sp>
        <p:nvSpPr>
          <p:cNvPr id="3" name="Content Placeholder 2"/>
          <p:cNvSpPr>
            <a:spLocks noGrp="1"/>
          </p:cNvSpPr>
          <p:nvPr>
            <p:ph idx="1"/>
          </p:nvPr>
        </p:nvSpPr>
        <p:spPr>
          <a:xfrm>
            <a:off x="457200" y="1295400"/>
            <a:ext cx="8229600" cy="4830763"/>
          </a:xfrm>
        </p:spPr>
        <p:txBody>
          <a:bodyPr>
            <a:normAutofit/>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C315B589-6FBB-482C-A0E8-3F5ECC386D8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C11797-65D9-4C90-8574-819D67F4081A}" type="datetimeFigureOut">
              <a:rPr lang="en-US" smtClean="0"/>
              <a:pPr/>
              <a:t>11/14/11</a:t>
            </a:fld>
            <a:endParaRPr lang="en-US"/>
          </a:p>
        </p:txBody>
      </p:sp>
      <p:sp>
        <p:nvSpPr>
          <p:cNvPr id="5" name="Footer Placeholder 4"/>
          <p:cNvSpPr>
            <a:spLocks noGrp="1"/>
          </p:cNvSpPr>
          <p:nvPr>
            <p:ph type="ftr" sz="quarter" idx="11"/>
          </p:nvPr>
        </p:nvSpPr>
        <p:spPr>
          <a:xfrm>
            <a:off x="3124200" y="6553200"/>
            <a:ext cx="2895600" cy="30480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315B589-6FBB-482C-A0E8-3F5ECC386D8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6C11797-65D9-4C90-8574-819D67F4081A}" type="datetimeFigureOut">
              <a:rPr lang="en-US" smtClean="0"/>
              <a:pPr/>
              <a:t>11/14/11</a:t>
            </a:fld>
            <a:endParaRPr lang="en-US"/>
          </a:p>
        </p:txBody>
      </p:sp>
      <p:sp>
        <p:nvSpPr>
          <p:cNvPr id="6" name="Footer Placeholder 5"/>
          <p:cNvSpPr>
            <a:spLocks noGrp="1"/>
          </p:cNvSpPr>
          <p:nvPr>
            <p:ph type="ftr" sz="quarter" idx="11"/>
          </p:nvPr>
        </p:nvSpPr>
        <p:spPr>
          <a:xfrm>
            <a:off x="3124200" y="6553200"/>
            <a:ext cx="2895600" cy="30480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315B589-6FBB-482C-A0E8-3F5ECC386D8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6C11797-65D9-4C90-8574-819D67F4081A}" type="datetimeFigureOut">
              <a:rPr lang="en-US" smtClean="0"/>
              <a:pPr/>
              <a:t>11/14/11</a:t>
            </a:fld>
            <a:endParaRPr lang="en-US"/>
          </a:p>
        </p:txBody>
      </p:sp>
      <p:sp>
        <p:nvSpPr>
          <p:cNvPr id="8" name="Footer Placeholder 7"/>
          <p:cNvSpPr>
            <a:spLocks noGrp="1"/>
          </p:cNvSpPr>
          <p:nvPr>
            <p:ph type="ftr" sz="quarter" idx="11"/>
          </p:nvPr>
        </p:nvSpPr>
        <p:spPr>
          <a:xfrm>
            <a:off x="3124200" y="6553200"/>
            <a:ext cx="2895600" cy="304800"/>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C315B589-6FBB-482C-A0E8-3F5ECC386D8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6C11797-65D9-4C90-8574-819D67F4081A}" type="datetimeFigureOut">
              <a:rPr lang="en-US" smtClean="0"/>
              <a:pPr/>
              <a:t>11/14/11</a:t>
            </a:fld>
            <a:endParaRPr lang="en-US"/>
          </a:p>
        </p:txBody>
      </p:sp>
      <p:sp>
        <p:nvSpPr>
          <p:cNvPr id="4" name="Footer Placeholder 3"/>
          <p:cNvSpPr>
            <a:spLocks noGrp="1"/>
          </p:cNvSpPr>
          <p:nvPr>
            <p:ph type="ftr" sz="quarter" idx="11"/>
          </p:nvPr>
        </p:nvSpPr>
        <p:spPr>
          <a:xfrm>
            <a:off x="3124200" y="6553200"/>
            <a:ext cx="2895600" cy="304800"/>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C315B589-6FBB-482C-A0E8-3F5ECC386D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6C11797-65D9-4C90-8574-819D67F4081A}" type="datetimeFigureOut">
              <a:rPr lang="en-US" smtClean="0"/>
              <a:pPr/>
              <a:t>11/14/11</a:t>
            </a:fld>
            <a:endParaRPr lang="en-US"/>
          </a:p>
        </p:txBody>
      </p:sp>
      <p:sp>
        <p:nvSpPr>
          <p:cNvPr id="4" name="Slide Number Placeholder 3"/>
          <p:cNvSpPr>
            <a:spLocks noGrp="1"/>
          </p:cNvSpPr>
          <p:nvPr>
            <p:ph type="sldNum" sz="quarter" idx="12"/>
          </p:nvPr>
        </p:nvSpPr>
        <p:spPr/>
        <p:txBody>
          <a:bodyPr/>
          <a:lstStyle/>
          <a:p>
            <a:fld id="{C315B589-6FBB-482C-A0E8-3F5ECC386D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6C11797-65D9-4C90-8574-819D67F4081A}" type="datetimeFigureOut">
              <a:rPr lang="en-US" smtClean="0"/>
              <a:pPr/>
              <a:t>11/14/11</a:t>
            </a:fld>
            <a:endParaRPr lang="en-US"/>
          </a:p>
        </p:txBody>
      </p:sp>
      <p:sp>
        <p:nvSpPr>
          <p:cNvPr id="6" name="Footer Placeholder 5"/>
          <p:cNvSpPr>
            <a:spLocks noGrp="1"/>
          </p:cNvSpPr>
          <p:nvPr>
            <p:ph type="ftr" sz="quarter" idx="11"/>
          </p:nvPr>
        </p:nvSpPr>
        <p:spPr>
          <a:xfrm>
            <a:off x="3124200" y="6553200"/>
            <a:ext cx="2895600" cy="30480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315B589-6FBB-482C-A0E8-3F5ECC386D8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6C11797-65D9-4C90-8574-819D67F4081A}" type="datetimeFigureOut">
              <a:rPr lang="en-US" smtClean="0"/>
              <a:pPr/>
              <a:t>11/14/11</a:t>
            </a:fld>
            <a:endParaRPr lang="en-US"/>
          </a:p>
        </p:txBody>
      </p:sp>
      <p:sp>
        <p:nvSpPr>
          <p:cNvPr id="6" name="Footer Placeholder 5"/>
          <p:cNvSpPr>
            <a:spLocks noGrp="1"/>
          </p:cNvSpPr>
          <p:nvPr>
            <p:ph type="ftr" sz="quarter" idx="11"/>
          </p:nvPr>
        </p:nvSpPr>
        <p:spPr>
          <a:xfrm>
            <a:off x="3124200" y="6553200"/>
            <a:ext cx="2895600" cy="30480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315B589-6FBB-482C-A0E8-3F5ECC386D8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0F6F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5B589-6FBB-482C-A0E8-3F5ECC386D86}" type="slidenum">
              <a:rPr lang="en-US" smtClean="0"/>
              <a:pPr/>
              <a:t>‹#›</a:t>
            </a:fld>
            <a:endParaRPr lang="en-US"/>
          </a:p>
        </p:txBody>
      </p:sp>
      <p:sp>
        <p:nvSpPr>
          <p:cNvPr id="5" name="TextBox 4"/>
          <p:cNvSpPr txBox="1"/>
          <p:nvPr userDrawn="1"/>
        </p:nvSpPr>
        <p:spPr>
          <a:xfrm>
            <a:off x="73246" y="6581001"/>
            <a:ext cx="2512291" cy="276999"/>
          </a:xfrm>
          <a:prstGeom prst="rect">
            <a:avLst/>
          </a:prstGeom>
          <a:noFill/>
        </p:spPr>
        <p:txBody>
          <a:bodyPr wrap="none" rtlCol="0">
            <a:spAutoFit/>
          </a:bodyPr>
          <a:lstStyle/>
          <a:p>
            <a:r>
              <a:rPr lang="en-US" sz="1200" i="1" dirty="0" smtClean="0"/>
              <a:t>U.S. Naval</a:t>
            </a:r>
            <a:r>
              <a:rPr lang="en-US" sz="1200" i="1" baseline="0" dirty="0" smtClean="0"/>
              <a:t> Research Laboratory (NRL)</a:t>
            </a:r>
            <a:endParaRPr lang="en-US" sz="1200" i="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oleObject" Target="../embeddings/Microsoft_Equation2.bin"/><Relationship Id="rId5" Type="http://schemas.openxmlformats.org/officeDocument/2006/relationships/oleObject" Target="../embeddings/Microsoft_Equation3.bin"/><Relationship Id="rId6" Type="http://schemas.openxmlformats.org/officeDocument/2006/relationships/oleObject" Target="../embeddings/oleObject4.bin"/><Relationship Id="rId7" Type="http://schemas.openxmlformats.org/officeDocument/2006/relationships/oleObject" Target="../embeddings/Microsoft_Equation4.bin"/><Relationship Id="rId8" Type="http://schemas.openxmlformats.org/officeDocument/2006/relationships/oleObject" Target="../embeddings/Microsoft_Equation5.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oleObject" Target="../embeddings/oleObject6.bin"/><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oleObject" Target="../embeddings/oleObject8.bin"/><Relationship Id="rId5" Type="http://schemas.openxmlformats.org/officeDocument/2006/relationships/oleObject" Target="../embeddings/oleObject9.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oleObject" Target="../embeddings/oleObject10.bin"/><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tiff"/></Relationships>
</file>

<file path=ppt/slides/_rels/slide28.xml.rels><?xml version="1.0" encoding="UTF-8" standalone="yes"?>
<Relationships xmlns="http://schemas.openxmlformats.org/package/2006/relationships"><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Microsoft_Equation6.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5.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11.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1" Type="http://schemas.openxmlformats.org/officeDocument/2006/relationships/oleObject" Target="../embeddings/Microsoft_Equation11.bin"/><Relationship Id="rId12" Type="http://schemas.openxmlformats.org/officeDocument/2006/relationships/oleObject" Target="../embeddings/Microsoft_Equation12.bin"/><Relationship Id="rId13" Type="http://schemas.openxmlformats.org/officeDocument/2006/relationships/oleObject" Target="../embeddings/Microsoft_Equation13.bin"/><Relationship Id="rId14" Type="http://schemas.openxmlformats.org/officeDocument/2006/relationships/oleObject" Target="../embeddings/Microsoft_Equation14.bin"/><Relationship Id="rId15" Type="http://schemas.openxmlformats.org/officeDocument/2006/relationships/oleObject" Target="../embeddings/Microsoft_Equation15.bin"/><Relationship Id="rId16" Type="http://schemas.openxmlformats.org/officeDocument/2006/relationships/oleObject" Target="../embeddings/Microsoft_Equation16.bin"/><Relationship Id="rId1" Type="http://schemas.openxmlformats.org/officeDocument/2006/relationships/vmlDrawing" Target="../drawings/vmlDrawing10.vml"/><Relationship Id="rId2" Type="http://schemas.openxmlformats.org/officeDocument/2006/relationships/slideLayout" Target="../slideLayouts/slideLayout1.xml"/><Relationship Id="rId3" Type="http://schemas.openxmlformats.org/officeDocument/2006/relationships/notesSlide" Target="../notesSlides/notesSlide5.xml"/><Relationship Id="rId4" Type="http://schemas.openxmlformats.org/officeDocument/2006/relationships/image" Target="../media/image48.png"/><Relationship Id="rId5" Type="http://schemas.openxmlformats.org/officeDocument/2006/relationships/oleObject" Target="../embeddings/oleObject12.bin"/><Relationship Id="rId6" Type="http://schemas.openxmlformats.org/officeDocument/2006/relationships/image" Target="../media/image49.png"/><Relationship Id="rId7" Type="http://schemas.openxmlformats.org/officeDocument/2006/relationships/oleObject" Target="../embeddings/Microsoft_Equation7.bin"/><Relationship Id="rId8" Type="http://schemas.openxmlformats.org/officeDocument/2006/relationships/oleObject" Target="../embeddings/Microsoft_Equation8.bin"/><Relationship Id="rId9" Type="http://schemas.openxmlformats.org/officeDocument/2006/relationships/oleObject" Target="../embeddings/Microsoft_Equation9.bin"/><Relationship Id="rId10" Type="http://schemas.openxmlformats.org/officeDocument/2006/relationships/oleObject" Target="../embeddings/Microsoft_Equation10.bin"/></Relationships>
</file>

<file path=ppt/slides/_rels/slide33.xml.rels><?xml version="1.0" encoding="UTF-8" standalone="yes"?>
<Relationships xmlns="http://schemas.openxmlformats.org/package/2006/relationships"><Relationship Id="rId3" Type="http://schemas.openxmlformats.org/officeDocument/2006/relationships/image" Target="../media/image51.tiff"/><Relationship Id="rId4" Type="http://schemas.openxmlformats.org/officeDocument/2006/relationships/oleObject" Target="../embeddings/Microsoft_Equation17.bin"/><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tiff"/></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Equation18.bin"/><Relationship Id="rId4" Type="http://schemas.openxmlformats.org/officeDocument/2006/relationships/oleObject" Target="../embeddings/Microsoft_Equation19.bin"/><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01" name="Picture 5" descr="C:\Users\ken senior\Desktop\Technology Series Presentation - Timing Architecture Low Side Draft\world map pics\stretched map with partial face for PowerPoint Background.png"/>
          <p:cNvPicPr>
            <a:picLocks noChangeAspect="1" noChangeArrowheads="1"/>
          </p:cNvPicPr>
          <p:nvPr/>
        </p:nvPicPr>
        <p:blipFill>
          <a:blip r:embed="rId2" cstate="print"/>
          <a:srcRect/>
          <a:stretch>
            <a:fillRect/>
          </a:stretch>
        </p:blipFill>
        <p:spPr bwMode="auto">
          <a:xfrm>
            <a:off x="-19128" y="0"/>
            <a:ext cx="9163128" cy="6858000"/>
          </a:xfrm>
          <a:prstGeom prst="rect">
            <a:avLst/>
          </a:prstGeom>
          <a:noFill/>
        </p:spPr>
      </p:pic>
      <p:sp>
        <p:nvSpPr>
          <p:cNvPr id="2" name="Title 1"/>
          <p:cNvSpPr>
            <a:spLocks noGrp="1"/>
          </p:cNvSpPr>
          <p:nvPr>
            <p:ph type="ctrTitle"/>
          </p:nvPr>
        </p:nvSpPr>
        <p:spPr>
          <a:xfrm>
            <a:off x="2286000" y="1905000"/>
            <a:ext cx="6477000" cy="1752600"/>
          </a:xfrm>
        </p:spPr>
        <p:txBody>
          <a:bodyPr>
            <a:noAutofit/>
          </a:bodyPr>
          <a:lstStyle/>
          <a:p>
            <a:pPr algn="l"/>
            <a:r>
              <a:rPr lang="en-US" sz="6000" dirty="0" smtClean="0">
                <a:solidFill>
                  <a:schemeClr val="bg2"/>
                </a:solidFill>
                <a:effectLst>
                  <a:outerShdw blurRad="38100" dist="38100" dir="2700000" algn="tl">
                    <a:srgbClr val="000000">
                      <a:alpha val="43137"/>
                    </a:srgbClr>
                  </a:outerShdw>
                </a:effectLst>
              </a:rPr>
              <a:t>Introduction to Timescales</a:t>
            </a:r>
            <a:r>
              <a:rPr lang="en-US" sz="3600" dirty="0" smtClean="0">
                <a:solidFill>
                  <a:schemeClr val="bg2"/>
                </a:solidFill>
                <a:effectLst>
                  <a:outerShdw blurRad="38100" dist="38100" dir="2700000" algn="tl">
                    <a:srgbClr val="000000">
                      <a:alpha val="43137"/>
                    </a:srgbClr>
                  </a:outerShdw>
                </a:effectLst>
              </a:rPr>
              <a:t/>
            </a:r>
            <a:br>
              <a:rPr lang="en-US" sz="3600" dirty="0" smtClean="0">
                <a:solidFill>
                  <a:schemeClr val="bg2"/>
                </a:solidFill>
                <a:effectLst>
                  <a:outerShdw blurRad="38100" dist="38100" dir="2700000" algn="tl">
                    <a:srgbClr val="000000">
                      <a:alpha val="43137"/>
                    </a:srgbClr>
                  </a:outerShdw>
                </a:effectLst>
              </a:rPr>
            </a:br>
            <a:r>
              <a:rPr lang="en-US" sz="3200" dirty="0" smtClean="0">
                <a:solidFill>
                  <a:schemeClr val="bg2"/>
                </a:solidFill>
                <a:effectLst>
                  <a:outerShdw blurRad="38100" dist="38100" dir="2700000" algn="tl">
                    <a:srgbClr val="000000">
                      <a:alpha val="43137"/>
                    </a:srgbClr>
                  </a:outerShdw>
                </a:effectLst>
              </a:rPr>
              <a:t/>
            </a:r>
            <a:br>
              <a:rPr lang="en-US" sz="3200" dirty="0" smtClean="0">
                <a:solidFill>
                  <a:schemeClr val="bg2"/>
                </a:solidFill>
                <a:effectLst>
                  <a:outerShdw blurRad="38100" dist="38100" dir="2700000" algn="tl">
                    <a:srgbClr val="000000">
                      <a:alpha val="43137"/>
                    </a:srgbClr>
                  </a:outerShdw>
                </a:effectLst>
              </a:rPr>
            </a:br>
            <a:r>
              <a:rPr lang="en-US" sz="3200" dirty="0" smtClean="0">
                <a:solidFill>
                  <a:schemeClr val="bg2"/>
                </a:solidFill>
                <a:effectLst>
                  <a:outerShdw blurRad="38100" dist="38100" dir="2700000" algn="tl">
                    <a:srgbClr val="000000">
                      <a:alpha val="43137"/>
                    </a:srgbClr>
                  </a:outerShdw>
                </a:effectLst>
              </a:rPr>
              <a:t/>
            </a:r>
            <a:br>
              <a:rPr lang="en-US" sz="3200" dirty="0" smtClean="0">
                <a:solidFill>
                  <a:schemeClr val="bg2"/>
                </a:solidFill>
                <a:effectLst>
                  <a:outerShdw blurRad="38100" dist="38100" dir="2700000" algn="tl">
                    <a:srgbClr val="000000">
                      <a:alpha val="43137"/>
                    </a:srgbClr>
                  </a:outerShdw>
                </a:effectLst>
              </a:rPr>
            </a:br>
            <a:endParaRPr lang="en-US" sz="3200" dirty="0">
              <a:solidFill>
                <a:schemeClr val="bg2"/>
              </a:solidFill>
              <a:effectLst>
                <a:outerShdw blurRad="38100" dist="38100" dir="2700000" algn="tl">
                  <a:srgbClr val="000000">
                    <a:alpha val="43137"/>
                  </a:srgbClr>
                </a:outerShdw>
              </a:effectLst>
            </a:endParaRPr>
          </a:p>
        </p:txBody>
      </p:sp>
      <p:sp>
        <p:nvSpPr>
          <p:cNvPr id="9" name="Rectangle 8"/>
          <p:cNvSpPr/>
          <p:nvPr/>
        </p:nvSpPr>
        <p:spPr>
          <a:xfrm>
            <a:off x="228600" y="5181600"/>
            <a:ext cx="4572000" cy="1754326"/>
          </a:xfrm>
          <a:prstGeom prst="rect">
            <a:avLst/>
          </a:prstGeom>
        </p:spPr>
        <p:txBody>
          <a:bodyPr>
            <a:spAutoFit/>
          </a:bodyPr>
          <a:lstStyle/>
          <a:p>
            <a:r>
              <a:rPr lang="en-US" dirty="0" smtClean="0">
                <a:solidFill>
                  <a:schemeClr val="bg2"/>
                </a:solidFill>
                <a:effectLst>
                  <a:outerShdw blurRad="38100" dist="38100" dir="2700000" algn="tl">
                    <a:srgbClr val="000000">
                      <a:alpha val="43137"/>
                    </a:srgbClr>
                  </a:outerShdw>
                </a:effectLst>
              </a:rPr>
              <a:t>Tutorials</a:t>
            </a:r>
          </a:p>
          <a:p>
            <a:r>
              <a:rPr lang="en-US" dirty="0" smtClean="0">
                <a:solidFill>
                  <a:schemeClr val="bg2"/>
                </a:solidFill>
                <a:effectLst>
                  <a:outerShdw blurRad="38100" dist="38100" dir="2700000" algn="tl">
                    <a:srgbClr val="000000">
                      <a:alpha val="43137"/>
                    </a:srgbClr>
                  </a:outerShdw>
                </a:effectLst>
              </a:rPr>
              <a:t>Precise Time &amp; Time Interval Systems &amp; Applications Meeting (PTTI) 2011</a:t>
            </a:r>
            <a:br>
              <a:rPr lang="en-US" dirty="0" smtClean="0">
                <a:solidFill>
                  <a:schemeClr val="bg2"/>
                </a:solidFill>
                <a:effectLst>
                  <a:outerShdw blurRad="38100" dist="38100" dir="2700000" algn="tl">
                    <a:srgbClr val="000000">
                      <a:alpha val="43137"/>
                    </a:srgbClr>
                  </a:outerShdw>
                </a:effectLst>
              </a:rPr>
            </a:br>
            <a:r>
              <a:rPr lang="en-US" dirty="0" smtClean="0">
                <a:solidFill>
                  <a:schemeClr val="bg2"/>
                </a:solidFill>
                <a:effectLst>
                  <a:outerShdw blurRad="38100" dist="38100" dir="2700000" algn="tl">
                    <a:srgbClr val="000000">
                      <a:alpha val="43137"/>
                    </a:srgbClr>
                  </a:outerShdw>
                </a:effectLst>
              </a:rPr>
              <a:t>Long Beach, CA</a:t>
            </a:r>
          </a:p>
          <a:p>
            <a:r>
              <a:rPr lang="en-US" dirty="0" smtClean="0">
                <a:solidFill>
                  <a:schemeClr val="bg2"/>
                </a:solidFill>
                <a:effectLst>
                  <a:outerShdw blurRad="38100" dist="38100" dir="2700000" algn="tl">
                    <a:srgbClr val="000000">
                      <a:alpha val="43137"/>
                    </a:srgbClr>
                  </a:outerShdw>
                </a:effectLst>
              </a:rPr>
              <a:t>14 November 2011</a:t>
            </a:r>
          </a:p>
          <a:p>
            <a:endParaRPr lang="en-US" dirty="0"/>
          </a:p>
        </p:txBody>
      </p:sp>
      <p:pic>
        <p:nvPicPr>
          <p:cNvPr id="1027" name="Picture 3" descr="C:\Users\ken senior\Pictures\logos\NRLEmblem (trans).png"/>
          <p:cNvPicPr>
            <a:picLocks noChangeAspect="1" noChangeArrowheads="1"/>
          </p:cNvPicPr>
          <p:nvPr/>
        </p:nvPicPr>
        <p:blipFill>
          <a:blip r:embed="rId3" cstate="print"/>
          <a:srcRect/>
          <a:stretch>
            <a:fillRect/>
          </a:stretch>
        </p:blipFill>
        <p:spPr bwMode="auto">
          <a:xfrm>
            <a:off x="7924800" y="5715000"/>
            <a:ext cx="1028700" cy="1009841"/>
          </a:xfrm>
          <a:prstGeom prst="rect">
            <a:avLst/>
          </a:prstGeom>
          <a:noFill/>
          <a:effectLst>
            <a:outerShdw blurRad="50800" dist="38100" dir="2700000" algn="tl" rotWithShape="0">
              <a:prstClr val="black">
                <a:alpha val="40000"/>
              </a:prstClr>
            </a:outerShdw>
          </a:effectLst>
        </p:spPr>
      </p:pic>
      <p:sp>
        <p:nvSpPr>
          <p:cNvPr id="8" name="Rectangle 7"/>
          <p:cNvSpPr/>
          <p:nvPr/>
        </p:nvSpPr>
        <p:spPr>
          <a:xfrm>
            <a:off x="2743200" y="3124200"/>
            <a:ext cx="5638800" cy="1815882"/>
          </a:xfrm>
          <a:prstGeom prst="rect">
            <a:avLst/>
          </a:prstGeom>
        </p:spPr>
        <p:txBody>
          <a:bodyPr wrap="square">
            <a:spAutoFit/>
          </a:bodyPr>
          <a:lstStyle/>
          <a:p>
            <a:r>
              <a:rPr lang="en-US" sz="2800" dirty="0" smtClean="0">
                <a:solidFill>
                  <a:schemeClr val="bg2"/>
                </a:solidFill>
                <a:effectLst>
                  <a:outerShdw blurRad="38100" dist="38100" dir="2700000" algn="tl">
                    <a:srgbClr val="000000">
                      <a:alpha val="43137"/>
                    </a:srgbClr>
                  </a:outerShdw>
                </a:effectLst>
              </a:rPr>
              <a:t>Ken Senior</a:t>
            </a:r>
            <a:br>
              <a:rPr lang="en-US" sz="2800" dirty="0" smtClean="0">
                <a:solidFill>
                  <a:schemeClr val="bg2"/>
                </a:solidFill>
                <a:effectLst>
                  <a:outerShdw blurRad="38100" dist="38100" dir="2700000" algn="tl">
                    <a:srgbClr val="000000">
                      <a:alpha val="43137"/>
                    </a:srgbClr>
                  </a:outerShdw>
                </a:effectLst>
              </a:rPr>
            </a:br>
            <a:r>
              <a:rPr lang="en-US" sz="2800" dirty="0" smtClean="0">
                <a:solidFill>
                  <a:schemeClr val="bg2"/>
                </a:solidFill>
                <a:effectLst>
                  <a:outerShdw blurRad="38100" dist="38100" dir="2700000" algn="tl">
                    <a:srgbClr val="000000">
                      <a:alpha val="43137"/>
                    </a:srgbClr>
                  </a:outerShdw>
                </a:effectLst>
              </a:rPr>
              <a:t>U.S. Naval Research Laboratory (NRL)</a:t>
            </a:r>
            <a:br>
              <a:rPr lang="en-US" sz="2800" dirty="0" smtClean="0">
                <a:solidFill>
                  <a:schemeClr val="bg2"/>
                </a:solidFill>
                <a:effectLst>
                  <a:outerShdw blurRad="38100" dist="38100" dir="2700000" algn="tl">
                    <a:srgbClr val="000000">
                      <a:alpha val="43137"/>
                    </a:srgbClr>
                  </a:outerShdw>
                </a:effectLst>
              </a:rPr>
            </a:br>
            <a:r>
              <a:rPr lang="en-US" sz="2800" dirty="0" smtClean="0">
                <a:solidFill>
                  <a:schemeClr val="bg2"/>
                </a:solidFill>
                <a:effectLst>
                  <a:outerShdw blurRad="38100" dist="38100" dir="2700000" algn="tl">
                    <a:srgbClr val="000000">
                      <a:alpha val="43137"/>
                    </a:srgbClr>
                  </a:outerShdw>
                </a:effectLst>
              </a:rPr>
              <a:t/>
            </a:r>
            <a:br>
              <a:rPr lang="en-US" sz="2800" dirty="0" smtClean="0">
                <a:solidFill>
                  <a:schemeClr val="bg2"/>
                </a:solidFill>
                <a:effectLst>
                  <a:outerShdw blurRad="38100" dist="38100" dir="2700000" algn="tl">
                    <a:srgbClr val="000000">
                      <a:alpha val="43137"/>
                    </a:srgbClr>
                  </a:outerShdw>
                </a:effectLst>
              </a:rPr>
            </a:b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514600"/>
            <a:ext cx="7086600" cy="1143000"/>
          </a:xfrm>
        </p:spPr>
        <p:txBody>
          <a:bodyPr/>
          <a:lstStyle/>
          <a:p>
            <a:pPr marL="0" indent="0">
              <a:buNone/>
            </a:pPr>
            <a:r>
              <a:rPr lang="en-US" dirty="0" smtClean="0"/>
              <a:t>Evolution of some common timescales</a:t>
            </a:r>
            <a:endParaRPr lang="en-US" dirty="0"/>
          </a:p>
        </p:txBody>
      </p:sp>
      <p:sp>
        <p:nvSpPr>
          <p:cNvPr id="4" name="TextBox 3"/>
          <p:cNvSpPr txBox="1"/>
          <p:nvPr/>
        </p:nvSpPr>
        <p:spPr>
          <a:xfrm>
            <a:off x="3886200" y="3733800"/>
            <a:ext cx="4953000" cy="584775"/>
          </a:xfrm>
          <a:prstGeom prst="rect">
            <a:avLst/>
          </a:prstGeom>
          <a:noFill/>
        </p:spPr>
        <p:txBody>
          <a:bodyPr wrap="square" rtlCol="0">
            <a:spAutoFit/>
          </a:bodyPr>
          <a:lstStyle/>
          <a:p>
            <a:r>
              <a:rPr lang="en-US" sz="1600" i="1" dirty="0" smtClean="0"/>
              <a:t>McCarthy, “Evolution of timescales from astronomy to physical metrology”, </a:t>
            </a:r>
            <a:r>
              <a:rPr lang="en-US" sz="1600" i="1" dirty="0" err="1" smtClean="0"/>
              <a:t>Metrologia</a:t>
            </a:r>
            <a:r>
              <a:rPr lang="en-US" sz="1600" i="1" dirty="0" smtClean="0"/>
              <a:t> (</a:t>
            </a:r>
            <a:r>
              <a:rPr lang="en-US" sz="1600" b="1" i="1" dirty="0" smtClean="0"/>
              <a:t>48</a:t>
            </a:r>
            <a:r>
              <a:rPr lang="en-US" sz="1600" i="1" dirty="0" smtClean="0"/>
              <a:t>), S132—S144</a:t>
            </a:r>
            <a:endParaRPr lang="en-US" sz="1600" i="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50566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Timescales </a:t>
            </a:r>
            <a:r>
              <a:rPr lang="en-US" sz="3200" i="1" dirty="0" smtClean="0"/>
              <a:t>(1900 to present)</a:t>
            </a:r>
            <a:endParaRPr lang="en-US" i="1" dirty="0"/>
          </a:p>
        </p:txBody>
      </p:sp>
      <p:sp>
        <p:nvSpPr>
          <p:cNvPr id="3" name="Content Placeholder 2"/>
          <p:cNvSpPr>
            <a:spLocks noGrp="1"/>
          </p:cNvSpPr>
          <p:nvPr>
            <p:ph idx="1"/>
          </p:nvPr>
        </p:nvSpPr>
        <p:spPr/>
        <p:txBody>
          <a:bodyPr>
            <a:normAutofit fontScale="70000" lnSpcReduction="20000"/>
          </a:bodyPr>
          <a:lstStyle/>
          <a:p>
            <a:r>
              <a:rPr lang="en-US" dirty="0" smtClean="0"/>
              <a:t>Mean Solar Time</a:t>
            </a:r>
          </a:p>
          <a:p>
            <a:pPr lvl="1">
              <a:lnSpc>
                <a:spcPct val="120000"/>
              </a:lnSpc>
            </a:pPr>
            <a:r>
              <a:rPr lang="en-US" dirty="0" smtClean="0"/>
              <a:t>Basis for time in the mid-1900s; basic unit is the mean solar day</a:t>
            </a:r>
          </a:p>
          <a:p>
            <a:pPr lvl="1">
              <a:lnSpc>
                <a:spcPct val="120000"/>
              </a:lnSpc>
            </a:pPr>
            <a:r>
              <a:rPr lang="en-US" dirty="0" smtClean="0"/>
              <a:t>Derived from astronomical observations of the Sun’s transit through the celestial frame</a:t>
            </a:r>
          </a:p>
          <a:p>
            <a:pPr lvl="1">
              <a:lnSpc>
                <a:spcPct val="120000"/>
              </a:lnSpc>
            </a:pPr>
            <a:r>
              <a:rPr lang="en-US" dirty="0" smtClean="0"/>
              <a:t>Based on a fictitious “average” Sun with a mathematical expression that ties it directionally to a conventional </a:t>
            </a:r>
            <a:r>
              <a:rPr lang="en-US" dirty="0" err="1" smtClean="0"/>
              <a:t>fiducial</a:t>
            </a:r>
            <a:r>
              <a:rPr lang="en-US" dirty="0" smtClean="0"/>
              <a:t> point on the equator</a:t>
            </a:r>
          </a:p>
          <a:p>
            <a:pPr lvl="1">
              <a:lnSpc>
                <a:spcPct val="120000"/>
              </a:lnSpc>
            </a:pPr>
            <a:r>
              <a:rPr lang="en-US" dirty="0" smtClean="0"/>
              <a:t>Mean solar day is the time interval that it takes for the fictitious sun to repeat with respect to the </a:t>
            </a:r>
            <a:r>
              <a:rPr lang="en-US" dirty="0" err="1" smtClean="0"/>
              <a:t>fiducial</a:t>
            </a:r>
            <a:r>
              <a:rPr lang="en-US" dirty="0" smtClean="0"/>
              <a:t> point</a:t>
            </a:r>
          </a:p>
          <a:p>
            <a:pPr lvl="1">
              <a:lnSpc>
                <a:spcPct val="120000"/>
              </a:lnSpc>
            </a:pPr>
            <a:r>
              <a:rPr lang="en-US" dirty="0" smtClean="0"/>
              <a:t>Averaging over many days to obtain a mean solar day results in a nearly constant unit as compared to the Apparent Solar Time, which is the time actually observed e.g., with sun dials</a:t>
            </a:r>
          </a:p>
          <a:p>
            <a:pPr lvl="1">
              <a:lnSpc>
                <a:spcPct val="120000"/>
              </a:lnSpc>
            </a:pPr>
            <a:r>
              <a:rPr lang="en-US" dirty="0" smtClean="0"/>
              <a:t>Mean Solar Time differs from Apparent Solar Time most around the solstices (~10-15 minutes) where the differences in amount of daylight are greatest as compared to the average over the year </a:t>
            </a:r>
          </a:p>
          <a:p>
            <a:pPr lvl="1">
              <a:lnSpc>
                <a:spcPct val="120000"/>
              </a:lnSpc>
            </a:pPr>
            <a:r>
              <a:rPr lang="en-US" dirty="0" smtClean="0"/>
              <a:t>Unit changes over time because of tidal effects &amp; other long-term geophysical processes  </a:t>
            </a:r>
          </a:p>
          <a:p>
            <a:pPr lvl="1"/>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Universal Time (UT1)</a:t>
            </a:r>
          </a:p>
          <a:p>
            <a:pPr lvl="1"/>
            <a:r>
              <a:rPr lang="en-US" dirty="0" smtClean="0"/>
              <a:t>A measure of the Earth’s rotation angle used to form a timescale</a:t>
            </a:r>
          </a:p>
          <a:p>
            <a:pPr lvl="1"/>
            <a:r>
              <a:rPr lang="en-US" dirty="0" smtClean="0"/>
              <a:t>Determined today from VLBI astronomical observations not of the sun specifically but of other extra-galactic celestial objects in the celestial frame using earth-fixed instruments</a:t>
            </a:r>
          </a:p>
          <a:p>
            <a:pPr lvl="1"/>
            <a:r>
              <a:rPr lang="en-US" dirty="0" smtClean="0"/>
              <a:t>Not very uniform timescale because of variations of Earth’s rotation (tidal breaking of the moon, Earth inner core processes, changes in angular momentum from the oceans and atmosphere)</a:t>
            </a:r>
          </a:p>
          <a:p>
            <a:pPr lvl="1"/>
            <a:r>
              <a:rPr lang="en-US" dirty="0" smtClean="0"/>
              <a:t>Another version (UT2) exists also to account for the observed seasonal variations in UT1</a:t>
            </a:r>
          </a:p>
          <a:p>
            <a:pPr lvl="1"/>
            <a:endParaRPr lang="en-US" dirty="0"/>
          </a:p>
        </p:txBody>
      </p:sp>
      <p:sp>
        <p:nvSpPr>
          <p:cNvPr id="4" name="Title 1"/>
          <p:cNvSpPr>
            <a:spLocks noGrp="1"/>
          </p:cNvSpPr>
          <p:nvPr>
            <p:ph type="title"/>
          </p:nvPr>
        </p:nvSpPr>
        <p:spPr>
          <a:xfrm>
            <a:off x="304800" y="152400"/>
            <a:ext cx="8229600" cy="563562"/>
          </a:xfrm>
        </p:spPr>
        <p:txBody>
          <a:bodyPr/>
          <a:lstStyle/>
          <a:p>
            <a:r>
              <a:rPr lang="en-US" dirty="0" smtClean="0"/>
              <a:t>Evolution of Timescales </a:t>
            </a:r>
            <a:r>
              <a:rPr lang="en-US" sz="3200" i="1" dirty="0" smtClean="0"/>
              <a:t>(1900 to present)</a:t>
            </a:r>
            <a:endParaRPr lang="en-US"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Ephemeris Time (ET)</a:t>
            </a:r>
          </a:p>
          <a:p>
            <a:pPr lvl="1">
              <a:lnSpc>
                <a:spcPct val="120000"/>
              </a:lnSpc>
            </a:pPr>
            <a:r>
              <a:rPr lang="en-US" dirty="0" smtClean="0"/>
              <a:t>A timescale based on the period of revolution of the Earth around the Sun</a:t>
            </a:r>
          </a:p>
          <a:p>
            <a:pPr lvl="1">
              <a:lnSpc>
                <a:spcPct val="120000"/>
              </a:lnSpc>
            </a:pPr>
            <a:r>
              <a:rPr lang="en-US" dirty="0" smtClean="0"/>
              <a:t>Chosen to overcome the irregularly fluctuating mean solar time</a:t>
            </a:r>
          </a:p>
          <a:p>
            <a:pPr lvl="1">
              <a:lnSpc>
                <a:spcPct val="120000"/>
              </a:lnSpc>
            </a:pPr>
            <a:r>
              <a:rPr lang="en-US" dirty="0" smtClean="0"/>
              <a:t>Sought to define a more uniform timescale using Newtonian mechanics</a:t>
            </a:r>
          </a:p>
          <a:p>
            <a:pPr lvl="1">
              <a:lnSpc>
                <a:spcPct val="120000"/>
              </a:lnSpc>
            </a:pPr>
            <a:r>
              <a:rPr lang="en-US" dirty="0" smtClean="0"/>
              <a:t>Defined/based on Newcomb’s formula for the geometric mean longitude of the Sun (Newcomb, 1895)</a:t>
            </a:r>
          </a:p>
          <a:p>
            <a:pPr marL="457200" lvl="1" indent="0">
              <a:lnSpc>
                <a:spcPct val="120000"/>
              </a:lnSpc>
              <a:buNone/>
            </a:pPr>
            <a:endParaRPr lang="en-US" dirty="0" smtClean="0"/>
          </a:p>
          <a:p>
            <a:pPr lvl="1" indent="0">
              <a:lnSpc>
                <a:spcPct val="120000"/>
              </a:lnSpc>
              <a:buNone/>
            </a:pPr>
            <a:r>
              <a:rPr lang="en-US" dirty="0"/>
              <a:t>w</a:t>
            </a:r>
            <a:r>
              <a:rPr lang="en-US" dirty="0" smtClean="0"/>
              <a:t>here </a:t>
            </a:r>
            <a:r>
              <a:rPr lang="en-US" i="1" dirty="0" smtClean="0">
                <a:latin typeface="Times New Roman" pitchFamily="18" charset="0"/>
                <a:cs typeface="Times New Roman" pitchFamily="18" charset="0"/>
              </a:rPr>
              <a:t>T</a:t>
            </a:r>
            <a:r>
              <a:rPr lang="en-US" i="1" dirty="0" smtClean="0"/>
              <a:t> </a:t>
            </a:r>
            <a:r>
              <a:rPr lang="en-US" dirty="0" smtClean="0"/>
              <a:t>is the time reckoned in Julian centuries (36,525 mean solar days) &amp; with origin established at January, 1900, 12 h UT at Greenwich mean.  </a:t>
            </a:r>
          </a:p>
          <a:p>
            <a:pPr lvl="1">
              <a:lnSpc>
                <a:spcPct val="120000"/>
              </a:lnSpc>
            </a:pPr>
            <a:r>
              <a:rPr lang="en-US" dirty="0" smtClean="0"/>
              <a:t>The IAU adopted this proposal in 1952 &amp; in 1954 the Conference on Weights &amp; Measures (CGPM) defined the ET second as 1/32556925.975 of the length of the tropical year in 1900; definition ratified in 1960</a:t>
            </a:r>
          </a:p>
          <a:p>
            <a:pPr lvl="1">
              <a:lnSpc>
                <a:spcPct val="120000"/>
              </a:lnSpc>
            </a:pPr>
            <a:r>
              <a:rPr lang="en-US" dirty="0" smtClean="0"/>
              <a:t>ET was practically realized using astronomical observations of the moon in the celestial frame; therefore, conventional lunar ephemerides led to numerous realizations of ET, denoted ET0, ET1, ET2</a:t>
            </a:r>
          </a:p>
          <a:p>
            <a:pPr lvl="1">
              <a:lnSpc>
                <a:spcPct val="120000"/>
              </a:lnSpc>
            </a:pPr>
            <a:r>
              <a:rPr lang="en-US" dirty="0" smtClean="0"/>
              <a:t>ET was not realized in real-time nor did it handle relativistic effects</a:t>
            </a:r>
          </a:p>
          <a:p>
            <a:pPr lvl="1"/>
            <a:endParaRPr lang="en-US" dirty="0"/>
          </a:p>
        </p:txBody>
      </p:sp>
      <p:sp>
        <p:nvSpPr>
          <p:cNvPr id="4" name="Title 1"/>
          <p:cNvSpPr>
            <a:spLocks noGrp="1"/>
          </p:cNvSpPr>
          <p:nvPr>
            <p:ph type="title"/>
          </p:nvPr>
        </p:nvSpPr>
        <p:spPr>
          <a:xfrm>
            <a:off x="304800" y="152400"/>
            <a:ext cx="8229600" cy="563562"/>
          </a:xfrm>
        </p:spPr>
        <p:txBody>
          <a:bodyPr/>
          <a:lstStyle/>
          <a:p>
            <a:r>
              <a:rPr lang="en-US" dirty="0" smtClean="0"/>
              <a:t>Evolution of Timescales </a:t>
            </a:r>
            <a:r>
              <a:rPr lang="en-US" sz="3200" i="1" dirty="0" smtClean="0"/>
              <a:t>(1900 to present)</a:t>
            </a:r>
            <a:endParaRPr lang="en-US" i="1" dirty="0"/>
          </a:p>
        </p:txBody>
      </p:sp>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2" name="Rectangle 1"/>
              <p:cNvSpPr/>
              <p:nvPr/>
            </p:nvSpPr>
            <p:spPr>
              <a:xfrm>
                <a:off x="3200400" y="2971800"/>
                <a:ext cx="5105400" cy="254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𝐿</m:t>
                      </m:r>
                      <m:r>
                        <a:rPr lang="en-US" sz="1400" b="0" i="1" smtClean="0">
                          <a:latin typeface="Cambria Math"/>
                        </a:rPr>
                        <m:t>=</m:t>
                      </m:r>
                      <m:sSup>
                        <m:sSupPr>
                          <m:ctrlPr>
                            <a:rPr lang="en-US" sz="1400" b="0" i="1" smtClean="0">
                              <a:latin typeface="Cambria Math"/>
                            </a:rPr>
                          </m:ctrlPr>
                        </m:sSupPr>
                        <m:e>
                          <m:r>
                            <a:rPr lang="en-US" sz="1400" i="1">
                              <a:latin typeface="Cambria Math"/>
                            </a:rPr>
                            <m:t>279</m:t>
                          </m:r>
                        </m:e>
                        <m:sup>
                          <m:r>
                            <a:rPr lang="en-US" sz="1400" b="0" i="1" smtClean="0">
                              <a:latin typeface="Cambria Math"/>
                            </a:rPr>
                            <m:t>𝑜</m:t>
                          </m:r>
                        </m:sup>
                      </m:sSup>
                      <m:sSup>
                        <m:sSupPr>
                          <m:ctrlPr>
                            <a:rPr lang="en-US" sz="1400" b="0" i="1" smtClean="0">
                              <a:latin typeface="Cambria Math"/>
                            </a:rPr>
                          </m:ctrlPr>
                        </m:sSupPr>
                        <m:e>
                          <m:r>
                            <a:rPr lang="en-US" sz="1400" b="0" i="1" smtClean="0">
                              <a:latin typeface="Cambria Math"/>
                            </a:rPr>
                            <m:t>41</m:t>
                          </m:r>
                        </m:e>
                        <m:sup>
                          <m:r>
                            <a:rPr lang="en-US" sz="1400" b="0" i="1" smtClean="0">
                              <a:latin typeface="Cambria Math"/>
                            </a:rPr>
                            <m:t>′</m:t>
                          </m:r>
                        </m:sup>
                      </m:sSup>
                      <m:sSup>
                        <m:sSupPr>
                          <m:ctrlPr>
                            <a:rPr lang="en-US" sz="1400" b="0" i="1" smtClean="0">
                              <a:latin typeface="Cambria Math"/>
                            </a:rPr>
                          </m:ctrlPr>
                        </m:sSupPr>
                        <m:e>
                          <m:r>
                            <a:rPr lang="en-US" sz="1400" b="0" i="1" smtClean="0">
                              <a:latin typeface="Cambria Math"/>
                            </a:rPr>
                            <m:t>48.04</m:t>
                          </m:r>
                        </m:e>
                        <m:sup>
                          <m:r>
                            <a:rPr lang="en-US" sz="1400" b="0" i="1" smtClean="0">
                              <a:latin typeface="Cambria Math"/>
                            </a:rPr>
                            <m:t>′′</m:t>
                          </m:r>
                        </m:sup>
                      </m:sSup>
                      <m:r>
                        <a:rPr lang="en-US" sz="1400" b="0" i="1" smtClean="0">
                          <a:latin typeface="Cambria Math"/>
                        </a:rPr>
                        <m:t>+</m:t>
                      </m:r>
                      <m:sSup>
                        <m:sSupPr>
                          <m:ctrlPr>
                            <a:rPr lang="en-US" sz="1400" b="0" i="1" smtClean="0">
                              <a:latin typeface="Cambria Math"/>
                            </a:rPr>
                          </m:ctrlPr>
                        </m:sSupPr>
                        <m:e>
                          <m:r>
                            <a:rPr lang="en-US" sz="1400" i="1">
                              <a:latin typeface="Cambria Math"/>
                            </a:rPr>
                            <m:t>129602768.13</m:t>
                          </m:r>
                        </m:e>
                        <m:sup>
                          <m:r>
                            <a:rPr lang="en-US" sz="1400" b="0" i="1" smtClean="0">
                              <a:latin typeface="Cambria Math"/>
                            </a:rPr>
                            <m:t>′′</m:t>
                          </m:r>
                        </m:sup>
                      </m:sSup>
                      <m:r>
                        <a:rPr lang="en-US" sz="1400" b="0" i="1" smtClean="0">
                          <a:latin typeface="Cambria Math"/>
                        </a:rPr>
                        <m:t>𝑇</m:t>
                      </m:r>
                      <m:r>
                        <a:rPr lang="en-US" sz="1400" b="0" i="1" smtClean="0">
                          <a:latin typeface="Cambria Math"/>
                        </a:rPr>
                        <m:t>+</m:t>
                      </m:r>
                      <m:sSup>
                        <m:sSupPr>
                          <m:ctrlPr>
                            <a:rPr lang="en-US" sz="1400" b="0" i="1" smtClean="0">
                              <a:latin typeface="Cambria Math"/>
                            </a:rPr>
                          </m:ctrlPr>
                        </m:sSupPr>
                        <m:e>
                          <m:r>
                            <a:rPr lang="en-US" sz="1400" b="0" i="1" smtClean="0">
                              <a:latin typeface="Cambria Math"/>
                            </a:rPr>
                            <m:t>1.089</m:t>
                          </m:r>
                        </m:e>
                        <m:sup>
                          <m:r>
                            <a:rPr lang="en-US" sz="1400" b="0" i="1" smtClean="0">
                              <a:latin typeface="Cambria Math"/>
                            </a:rPr>
                            <m:t>′′</m:t>
                          </m:r>
                        </m:sup>
                      </m:sSup>
                      <m:sSup>
                        <m:sSupPr>
                          <m:ctrlPr>
                            <a:rPr lang="en-US" sz="1400" b="0" i="1" smtClean="0">
                              <a:latin typeface="Cambria Math"/>
                            </a:rPr>
                          </m:ctrlPr>
                        </m:sSupPr>
                        <m:e>
                          <m:r>
                            <a:rPr lang="en-US" sz="1400" b="0" i="1" smtClean="0">
                              <a:latin typeface="Cambria Math"/>
                            </a:rPr>
                            <m:t>𝑇</m:t>
                          </m:r>
                        </m:e>
                        <m:sup>
                          <m:r>
                            <a:rPr lang="en-US" sz="1400" b="0" i="1" smtClean="0">
                              <a:latin typeface="Cambria Math"/>
                            </a:rPr>
                            <m:t>2</m:t>
                          </m:r>
                        </m:sup>
                      </m:sSup>
                    </m:oMath>
                  </m:oMathPara>
                </a14:m>
                <a:endParaRPr lang="en-US" sz="1400" dirty="0"/>
              </a:p>
            </p:txBody>
          </p:sp>
        </mc:Choice>
        <mc:Fallback>
          <p:sp>
            <p:nvSpPr>
              <p:cNvPr id="2" name="Rectangle 1"/>
              <p:cNvSpPr>
                <a:spLocks noRot="1" noChangeAspect="1" noMove="1" noResize="1" noEditPoints="1" noAdjustHandles="1" noChangeArrowheads="1" noChangeShapeType="1" noTextEdit="1"/>
              </p:cNvSpPr>
              <p:nvPr/>
            </p:nvSpPr>
            <p:spPr>
              <a:xfrm>
                <a:off x="3200400" y="2971800"/>
                <a:ext cx="5105400" cy="254361"/>
              </a:xfrm>
              <a:prstGeom prst="rect">
                <a:avLst/>
              </a:prstGeom>
              <a:blipFill rotWithShape="1">
                <a:blip r:embed="rId2" cstate="print"/>
                <a:stretch>
                  <a:fillRect b="-9756"/>
                </a:stretch>
              </a:blipFill>
            </p:spPr>
            <p:txBody>
              <a:bodyPr/>
              <a:lstStyle/>
              <a:p>
                <a:r>
                  <a:rPr lang="en-US">
                    <a:noFill/>
                  </a:rPr>
                  <a:t> </a:t>
                </a:r>
              </a:p>
            </p:txBody>
          </p:sp>
        </mc:Fallback>
      </mc:AlternateContent>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11284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830763"/>
          </a:xfrm>
        </p:spPr>
        <p:txBody>
          <a:bodyPr>
            <a:normAutofit fontScale="92500" lnSpcReduction="10000"/>
          </a:bodyPr>
          <a:lstStyle/>
          <a:p>
            <a:r>
              <a:rPr lang="en-US" dirty="0" smtClean="0"/>
              <a:t>Atomic Time</a:t>
            </a:r>
          </a:p>
          <a:p>
            <a:pPr lvl="1"/>
            <a:r>
              <a:rPr lang="en-US" dirty="0" smtClean="0"/>
              <a:t>Technological developments in atomic clocks in the 1950s made possible &amp; practical the use of (cesium) atomic clocks for generating stable timescales</a:t>
            </a:r>
          </a:p>
          <a:p>
            <a:pPr lvl="1"/>
            <a:r>
              <a:rPr lang="en-US" dirty="0" smtClean="0"/>
              <a:t>Calibration (NPL/USNO) of the atomic second from cesium was made relative to the second of ET using astronomical observations from ~1955-1958 where it was determined that 9,192,631,770 cycles of the atomic transition of Cs-133 would approximately equate the ET second with the atomic second derived from Cs</a:t>
            </a:r>
          </a:p>
          <a:p>
            <a:pPr lvl="1"/>
            <a:r>
              <a:rPr lang="en-US" dirty="0" smtClean="0"/>
              <a:t>Atomic timescales existed in various isolated forms (GA, A.1, NBS-A, AM, A3) dating back to 1955</a:t>
            </a:r>
          </a:p>
          <a:p>
            <a:pPr lvl="1"/>
            <a:r>
              <a:rPr lang="en-US" dirty="0" smtClean="0"/>
              <a:t>In 1967 the atomic second was adopted as the official second in the International System (SI) Units, specifically</a:t>
            </a:r>
            <a:endParaRPr lang="en-US" dirty="0"/>
          </a:p>
        </p:txBody>
      </p:sp>
      <p:sp>
        <p:nvSpPr>
          <p:cNvPr id="4" name="Title 1"/>
          <p:cNvSpPr>
            <a:spLocks noGrp="1"/>
          </p:cNvSpPr>
          <p:nvPr>
            <p:ph type="title"/>
          </p:nvPr>
        </p:nvSpPr>
        <p:spPr>
          <a:xfrm>
            <a:off x="304800" y="152400"/>
            <a:ext cx="8229600" cy="563562"/>
          </a:xfrm>
        </p:spPr>
        <p:txBody>
          <a:bodyPr/>
          <a:lstStyle/>
          <a:p>
            <a:r>
              <a:rPr lang="en-US" dirty="0" smtClean="0"/>
              <a:t>Evolution of Timescales </a:t>
            </a:r>
            <a:r>
              <a:rPr lang="en-US" sz="3200" i="1" dirty="0" smtClean="0"/>
              <a:t>(1900 to present)</a:t>
            </a:r>
            <a:endParaRPr lang="en-US" i="1" dirty="0"/>
          </a:p>
        </p:txBody>
      </p:sp>
      <p:sp>
        <p:nvSpPr>
          <p:cNvPr id="5" name="Rectangle 4"/>
          <p:cNvSpPr/>
          <p:nvPr/>
        </p:nvSpPr>
        <p:spPr>
          <a:xfrm>
            <a:off x="1066800" y="5791200"/>
            <a:ext cx="8001000" cy="584776"/>
          </a:xfrm>
          <a:prstGeom prst="rect">
            <a:avLst/>
          </a:prstGeom>
        </p:spPr>
        <p:txBody>
          <a:bodyPr wrap="square">
            <a:spAutoFit/>
          </a:bodyPr>
          <a:lstStyle/>
          <a:p>
            <a:r>
              <a:rPr lang="en-US" sz="1600" i="1" dirty="0" smtClean="0"/>
              <a:t>“the duration of 9 192 631 770 periods of the radiation corresponding to</a:t>
            </a:r>
          </a:p>
          <a:p>
            <a:r>
              <a:rPr lang="en-US" sz="1600" i="1" dirty="0" smtClean="0"/>
              <a:t>the transition between the two hyperfine levels of the ground state of the </a:t>
            </a:r>
            <a:r>
              <a:rPr lang="en-US" sz="1600" i="1" dirty="0" err="1" smtClean="0"/>
              <a:t>caesium</a:t>
            </a:r>
            <a:r>
              <a:rPr lang="en-US" sz="1600" i="1" dirty="0" smtClean="0"/>
              <a:t> 133 atom”</a:t>
            </a:r>
            <a:endParaRPr lang="en-US" sz="16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International Atomic Time (TAI)</a:t>
            </a:r>
          </a:p>
          <a:p>
            <a:pPr lvl="1"/>
            <a:r>
              <a:rPr lang="en-US" dirty="0" smtClean="0"/>
              <a:t>By 1969 technological advances in time transfer led to the possibility to coordinate and compare atomic timescales</a:t>
            </a:r>
          </a:p>
          <a:p>
            <a:pPr lvl="1"/>
            <a:r>
              <a:rPr lang="en-US" dirty="0" smtClean="0"/>
              <a:t>Beginning in 1969 the TA(BIH) (Bureau International de ‘</a:t>
            </a:r>
            <a:r>
              <a:rPr lang="en-US" dirty="0" err="1" smtClean="0"/>
              <a:t>Heure</a:t>
            </a:r>
            <a:r>
              <a:rPr lang="en-US" dirty="0" smtClean="0"/>
              <a:t>) atomic timescale and other TA(k)  timescales (“k” indicating the particular laboratory) were in place with each TA(k) making adjustments to stay aligned to TA(BIH).</a:t>
            </a:r>
          </a:p>
          <a:p>
            <a:pPr lvl="1"/>
            <a:r>
              <a:rPr lang="en-US" dirty="0" smtClean="0"/>
              <a:t>TAI formally established in 1971 by the General Conference on Weights and Measures (CGPM)</a:t>
            </a:r>
          </a:p>
          <a:p>
            <a:pPr lvl="1"/>
            <a:r>
              <a:rPr lang="en-US" dirty="0" smtClean="0"/>
              <a:t>TAI definition adjusted in 1980 to establish TAI as a true TT timescale with the TAI coordinate defined in a geocentric frame and the SI second realized on the rotating </a:t>
            </a:r>
            <a:r>
              <a:rPr lang="en-US" dirty="0" err="1" smtClean="0"/>
              <a:t>geoid</a:t>
            </a:r>
            <a:endParaRPr lang="en-US" dirty="0" smtClean="0"/>
          </a:p>
          <a:p>
            <a:pPr lvl="1"/>
            <a:endParaRPr lang="en-US" dirty="0"/>
          </a:p>
        </p:txBody>
      </p:sp>
      <p:sp>
        <p:nvSpPr>
          <p:cNvPr id="4" name="Title 1"/>
          <p:cNvSpPr>
            <a:spLocks noGrp="1"/>
          </p:cNvSpPr>
          <p:nvPr>
            <p:ph type="title"/>
          </p:nvPr>
        </p:nvSpPr>
        <p:spPr>
          <a:xfrm>
            <a:off x="304800" y="152400"/>
            <a:ext cx="8229600" cy="563562"/>
          </a:xfrm>
        </p:spPr>
        <p:txBody>
          <a:bodyPr/>
          <a:lstStyle/>
          <a:p>
            <a:r>
              <a:rPr lang="en-US" dirty="0" smtClean="0"/>
              <a:t>Evolution of Timescales </a:t>
            </a:r>
            <a:r>
              <a:rPr lang="en-US" sz="3200" i="1" dirty="0" smtClean="0"/>
              <a:t>(1900 to present)</a:t>
            </a:r>
            <a:endParaRPr lang="en-US"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Universal Coordinated Time (UTC)</a:t>
            </a:r>
          </a:p>
          <a:p>
            <a:pPr lvl="1"/>
            <a:r>
              <a:rPr lang="en-US" dirty="0" smtClean="0"/>
              <a:t>Began officially in 1960 when UK &amp; US began coordinating together adjustments to their atomic timescales in order to make more consistent their timing signal broadcasts and their alignments to UT; other countries joined later</a:t>
            </a:r>
          </a:p>
          <a:p>
            <a:pPr lvl="1"/>
            <a:r>
              <a:rPr lang="en-US" dirty="0" smtClean="0"/>
              <a:t>Details of coordination formalized in 1962 by what is now the International Telecommunication Union (ITU)</a:t>
            </a:r>
          </a:p>
          <a:p>
            <a:pPr lvl="1"/>
            <a:r>
              <a:rPr lang="en-US" dirty="0" smtClean="0"/>
              <a:t>Offsets to the atomic timescales to keep them aligned with the rotation of the Earth (UT2) were introduced as needed, but rate offsets in UTC meant that it did not provide SI second</a:t>
            </a:r>
          </a:p>
          <a:p>
            <a:pPr lvl="1"/>
            <a:r>
              <a:rPr lang="en-US" dirty="0" smtClean="0"/>
              <a:t>In 1967 a re-definition of UTC linking it to TAI (SI second)</a:t>
            </a:r>
          </a:p>
          <a:p>
            <a:pPr lvl="1"/>
            <a:r>
              <a:rPr lang="en-US" dirty="0" smtClean="0"/>
              <a:t>Current UTC system has the same rate as TAI (SI second) and is maintained with UT1 such that                          s by introducing 1 second adjustments (leap seconds) as necessary</a:t>
            </a:r>
          </a:p>
          <a:p>
            <a:pPr lvl="1"/>
            <a:endParaRPr lang="en-US" dirty="0"/>
          </a:p>
        </p:txBody>
      </p:sp>
      <p:sp>
        <p:nvSpPr>
          <p:cNvPr id="4" name="Title 1"/>
          <p:cNvSpPr>
            <a:spLocks noGrp="1"/>
          </p:cNvSpPr>
          <p:nvPr>
            <p:ph type="title"/>
          </p:nvPr>
        </p:nvSpPr>
        <p:spPr>
          <a:xfrm>
            <a:off x="304800" y="152400"/>
            <a:ext cx="8229600" cy="563562"/>
          </a:xfrm>
        </p:spPr>
        <p:txBody>
          <a:bodyPr/>
          <a:lstStyle/>
          <a:p>
            <a:r>
              <a:rPr lang="en-US" dirty="0" smtClean="0"/>
              <a:t>Evolution of Timescales </a:t>
            </a:r>
            <a:r>
              <a:rPr lang="en-US" sz="3200" i="1" dirty="0" smtClean="0"/>
              <a:t>(1900 to present)</a:t>
            </a:r>
            <a:endParaRPr lang="en-US" i="1" dirty="0"/>
          </a:p>
        </p:txBody>
      </p:sp>
      <p:graphicFrame>
        <p:nvGraphicFramePr>
          <p:cNvPr id="5" name="Object 4"/>
          <p:cNvGraphicFramePr>
            <a:graphicFrameLocks noChangeAspect="1"/>
          </p:cNvGraphicFramePr>
          <p:nvPr/>
        </p:nvGraphicFramePr>
        <p:xfrm>
          <a:off x="4800600" y="5362574"/>
          <a:ext cx="1585913" cy="352425"/>
        </p:xfrm>
        <a:graphic>
          <a:graphicData uri="http://schemas.openxmlformats.org/presentationml/2006/ole">
            <p:oleObj spid="_x0000_s68619" name="Equation" r:id="rId3" imgW="1143000" imgH="253800" progId="Equation.DSMT4">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 name="Picture 17" descr="fig_ut1_utc_tai.png"/>
          <p:cNvPicPr>
            <a:picLocks noChangeAspect="1"/>
          </p:cNvPicPr>
          <p:nvPr/>
        </p:nvPicPr>
        <p:blipFill>
          <a:blip r:embed="rId2"/>
          <a:stretch>
            <a:fillRect/>
          </a:stretch>
        </p:blipFill>
        <p:spPr>
          <a:xfrm>
            <a:off x="76200" y="0"/>
            <a:ext cx="9118600" cy="6838950"/>
          </a:xfrm>
          <a:prstGeom prst="rect">
            <a:avLst/>
          </a:prstGeom>
        </p:spPr>
      </p:pic>
      <p:sp>
        <p:nvSpPr>
          <p:cNvPr id="5" name="Right Brace 4"/>
          <p:cNvSpPr/>
          <p:nvPr/>
        </p:nvSpPr>
        <p:spPr>
          <a:xfrm>
            <a:off x="2438400" y="2514600"/>
            <a:ext cx="228600" cy="914400"/>
          </a:xfrm>
          <a:prstGeom prst="rightBrace">
            <a:avLst>
              <a:gd name="adj1" fmla="val 8333"/>
              <a:gd name="adj2" fmla="val 50000"/>
            </a:avLst>
          </a:prstGeom>
          <a:ln>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2743200" y="2602468"/>
            <a:ext cx="2753140" cy="369332"/>
          </a:xfrm>
          <a:prstGeom prst="rect">
            <a:avLst/>
          </a:prstGeom>
          <a:noFill/>
        </p:spPr>
        <p:txBody>
          <a:bodyPr wrap="none" rtlCol="0">
            <a:spAutoFit/>
          </a:bodyPr>
          <a:lstStyle/>
          <a:p>
            <a:r>
              <a:rPr lang="en-US" b="1" i="1" dirty="0" err="1" smtClean="0">
                <a:solidFill>
                  <a:schemeClr val="accent6"/>
                </a:solidFill>
                <a:effectLst>
                  <a:outerShdw blurRad="38100" dist="38100" dir="2700000" algn="tl">
                    <a:srgbClr val="000000">
                      <a:alpha val="43137"/>
                    </a:srgbClr>
                  </a:outerShdw>
                </a:effectLst>
              </a:rPr>
              <a:t>leapsecond</a:t>
            </a:r>
            <a:r>
              <a:rPr lang="en-US" b="1" i="1" dirty="0" smtClean="0">
                <a:solidFill>
                  <a:schemeClr val="accent6"/>
                </a:solidFill>
                <a:effectLst>
                  <a:outerShdw blurRad="38100" dist="38100" dir="2700000" algn="tl">
                    <a:srgbClr val="000000">
                      <a:alpha val="43137"/>
                    </a:srgbClr>
                  </a:outerShdw>
                </a:effectLst>
              </a:rPr>
              <a:t> on 1-JAN-1999</a:t>
            </a:r>
          </a:p>
        </p:txBody>
      </p:sp>
      <p:sp>
        <p:nvSpPr>
          <p:cNvPr id="9" name="Right Brace 8"/>
          <p:cNvSpPr/>
          <p:nvPr/>
        </p:nvSpPr>
        <p:spPr>
          <a:xfrm>
            <a:off x="1752600" y="1600200"/>
            <a:ext cx="228600" cy="914400"/>
          </a:xfrm>
          <a:prstGeom prst="rightBrace">
            <a:avLst>
              <a:gd name="adj1" fmla="val 8333"/>
              <a:gd name="adj2" fmla="val 50000"/>
            </a:avLst>
          </a:prstGeom>
          <a:ln>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2057400" y="1688068"/>
            <a:ext cx="2715156" cy="369332"/>
          </a:xfrm>
          <a:prstGeom prst="rect">
            <a:avLst/>
          </a:prstGeom>
          <a:noFill/>
        </p:spPr>
        <p:txBody>
          <a:bodyPr wrap="none" rtlCol="0">
            <a:spAutoFit/>
          </a:bodyPr>
          <a:lstStyle/>
          <a:p>
            <a:r>
              <a:rPr lang="en-US" b="1" i="1" dirty="0" err="1" smtClean="0">
                <a:solidFill>
                  <a:schemeClr val="accent6"/>
                </a:solidFill>
                <a:effectLst>
                  <a:outerShdw blurRad="38100" dist="38100" dir="2700000" algn="tl">
                    <a:srgbClr val="000000">
                      <a:alpha val="43137"/>
                    </a:srgbClr>
                  </a:outerShdw>
                </a:effectLst>
              </a:rPr>
              <a:t>leapsecond</a:t>
            </a:r>
            <a:r>
              <a:rPr lang="en-US" b="1" i="1" dirty="0" smtClean="0">
                <a:solidFill>
                  <a:schemeClr val="accent6"/>
                </a:solidFill>
                <a:effectLst>
                  <a:outerShdw blurRad="38100" dist="38100" dir="2700000" algn="tl">
                    <a:srgbClr val="000000">
                      <a:alpha val="43137"/>
                    </a:srgbClr>
                  </a:outerShdw>
                </a:effectLst>
              </a:rPr>
              <a:t> on 1-JUL-1997</a:t>
            </a:r>
          </a:p>
        </p:txBody>
      </p:sp>
      <p:sp>
        <p:nvSpPr>
          <p:cNvPr id="11" name="Right Brace 10"/>
          <p:cNvSpPr/>
          <p:nvPr/>
        </p:nvSpPr>
        <p:spPr>
          <a:xfrm>
            <a:off x="5781260" y="3429000"/>
            <a:ext cx="228600" cy="914400"/>
          </a:xfrm>
          <a:prstGeom prst="rightBrace">
            <a:avLst>
              <a:gd name="adj1" fmla="val 8333"/>
              <a:gd name="adj2" fmla="val 50000"/>
            </a:avLst>
          </a:prstGeom>
          <a:ln>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6086060" y="3516868"/>
            <a:ext cx="2753140" cy="369332"/>
          </a:xfrm>
          <a:prstGeom prst="rect">
            <a:avLst/>
          </a:prstGeom>
          <a:noFill/>
        </p:spPr>
        <p:txBody>
          <a:bodyPr wrap="none" rtlCol="0">
            <a:spAutoFit/>
          </a:bodyPr>
          <a:lstStyle/>
          <a:p>
            <a:r>
              <a:rPr lang="en-US" b="1" i="1" dirty="0" err="1" smtClean="0">
                <a:solidFill>
                  <a:schemeClr val="accent6"/>
                </a:solidFill>
                <a:effectLst>
                  <a:outerShdw blurRad="38100" dist="38100" dir="2700000" algn="tl">
                    <a:srgbClr val="000000">
                      <a:alpha val="43137"/>
                    </a:srgbClr>
                  </a:outerShdw>
                </a:effectLst>
              </a:rPr>
              <a:t>leapsecond</a:t>
            </a:r>
            <a:r>
              <a:rPr lang="en-US" b="1" i="1" dirty="0" smtClean="0">
                <a:solidFill>
                  <a:schemeClr val="accent6"/>
                </a:solidFill>
                <a:effectLst>
                  <a:outerShdw blurRad="38100" dist="38100" dir="2700000" algn="tl">
                    <a:srgbClr val="000000">
                      <a:alpha val="43137"/>
                    </a:srgbClr>
                  </a:outerShdw>
                </a:effectLst>
              </a:rPr>
              <a:t> on 1-JAN-2006</a:t>
            </a:r>
          </a:p>
        </p:txBody>
      </p:sp>
      <p:sp>
        <p:nvSpPr>
          <p:cNvPr id="13" name="Right Brace 12"/>
          <p:cNvSpPr/>
          <p:nvPr/>
        </p:nvSpPr>
        <p:spPr>
          <a:xfrm>
            <a:off x="7315200" y="4343400"/>
            <a:ext cx="228600" cy="914400"/>
          </a:xfrm>
          <a:prstGeom prst="rightBrace">
            <a:avLst>
              <a:gd name="adj1" fmla="val 8333"/>
              <a:gd name="adj2" fmla="val 50000"/>
            </a:avLst>
          </a:prstGeom>
          <a:ln>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3581400" y="4953000"/>
            <a:ext cx="2753140" cy="369332"/>
          </a:xfrm>
          <a:prstGeom prst="rect">
            <a:avLst/>
          </a:prstGeom>
          <a:noFill/>
        </p:spPr>
        <p:txBody>
          <a:bodyPr wrap="none" rtlCol="0">
            <a:spAutoFit/>
          </a:bodyPr>
          <a:lstStyle/>
          <a:p>
            <a:r>
              <a:rPr lang="en-US" b="1" i="1" dirty="0" err="1" smtClean="0">
                <a:solidFill>
                  <a:schemeClr val="accent6"/>
                </a:solidFill>
                <a:effectLst>
                  <a:outerShdw blurRad="38100" dist="38100" dir="2700000" algn="tl">
                    <a:srgbClr val="000000">
                      <a:alpha val="43137"/>
                    </a:srgbClr>
                  </a:outerShdw>
                </a:effectLst>
              </a:rPr>
              <a:t>leapsecond</a:t>
            </a:r>
            <a:r>
              <a:rPr lang="en-US" b="1" i="1" dirty="0" smtClean="0">
                <a:solidFill>
                  <a:schemeClr val="accent6"/>
                </a:solidFill>
                <a:effectLst>
                  <a:outerShdw blurRad="38100" dist="38100" dir="2700000" algn="tl">
                    <a:srgbClr val="000000">
                      <a:alpha val="43137"/>
                    </a:srgbClr>
                  </a:outerShdw>
                </a:effectLst>
              </a:rPr>
              <a:t> on 1-JAN-2009</a:t>
            </a:r>
          </a:p>
        </p:txBody>
      </p:sp>
      <p:cxnSp>
        <p:nvCxnSpPr>
          <p:cNvPr id="16" name="Straight Connector 15"/>
          <p:cNvCxnSpPr>
            <a:stCxn id="14" idx="3"/>
            <a:endCxn id="13" idx="1"/>
          </p:cNvCxnSpPr>
          <p:nvPr/>
        </p:nvCxnSpPr>
        <p:spPr>
          <a:xfrm flipV="1">
            <a:off x="6334540" y="4800600"/>
            <a:ext cx="1209260" cy="337066"/>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019800" y="1828800"/>
            <a:ext cx="2514600" cy="1077218"/>
          </a:xfrm>
          <a:prstGeom prst="rect">
            <a:avLst/>
          </a:prstGeom>
          <a:noFill/>
        </p:spPr>
        <p:txBody>
          <a:bodyPr wrap="square" rtlCol="0">
            <a:spAutoFit/>
          </a:bodyPr>
          <a:lstStyle/>
          <a:p>
            <a:pPr algn="ctr"/>
            <a:r>
              <a:rPr lang="en-US" sz="1600" i="1" dirty="0" smtClean="0">
                <a:effectLst>
                  <a:outerShdw blurRad="38100" dist="38100" dir="2700000" algn="tl">
                    <a:srgbClr val="000000">
                      <a:alpha val="43137"/>
                    </a:srgbClr>
                  </a:outerShdw>
                </a:effectLst>
                <a:latin typeface="Helvetica"/>
                <a:cs typeface="Helvetica"/>
              </a:rPr>
              <a:t>UT1 Estimates from combined VLBI &amp; GPS Filtered Solution (NRL/NGS)</a:t>
            </a:r>
            <a:endParaRPr lang="en-US" sz="1600" i="1" dirty="0">
              <a:effectLst>
                <a:outerShdw blurRad="38100" dist="38100" dir="2700000" algn="tl">
                  <a:srgbClr val="000000">
                    <a:alpha val="43137"/>
                  </a:srgbClr>
                </a:outerShdw>
              </a:effectLst>
              <a:latin typeface="Helvetica"/>
              <a:cs typeface="Helvetica"/>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79866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2590800"/>
            <a:ext cx="5638800" cy="990600"/>
          </a:xfrm>
        </p:spPr>
        <p:txBody>
          <a:bodyPr>
            <a:normAutofit/>
          </a:bodyPr>
          <a:lstStyle/>
          <a:p>
            <a:pPr>
              <a:buNone/>
            </a:pPr>
            <a:r>
              <a:rPr lang="en-US" sz="3600" dirty="0" smtClean="0"/>
              <a:t>Ensemble Atomic Timescales</a:t>
            </a:r>
            <a:endParaRPr lang="en-US"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Ensemble Atomic Timescales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An ensemble timescale is a timescale achieved through “averaging” or combining multiple clocks together</a:t>
            </a:r>
          </a:p>
          <a:p>
            <a:r>
              <a:rPr lang="en-US" dirty="0" smtClean="0"/>
              <a:t>The clocks may or may not be located physically together</a:t>
            </a:r>
          </a:p>
          <a:p>
            <a:r>
              <a:rPr lang="en-US" dirty="0" smtClean="0"/>
              <a:t>Clocks not physically co-located must be measured relative to one another in a common coordinate time &amp; reference frame (e.g., IERS Conventions)</a:t>
            </a:r>
          </a:p>
          <a:p>
            <a:r>
              <a:rPr lang="en-US" dirty="0" smtClean="0"/>
              <a:t>It is not usually physically realized directly as an average of clock signals,  but </a:t>
            </a:r>
          </a:p>
          <a:p>
            <a:r>
              <a:rPr lang="en-US" dirty="0" smtClean="0"/>
              <a:t>It is usually realized as a “paper clock” providing offsets of each physical clock relative to the ensemble</a:t>
            </a:r>
          </a:p>
          <a:p>
            <a:r>
              <a:rPr lang="en-US" dirty="0" smtClean="0"/>
              <a:t>One or more of the physical clocks may also be adjusted (e.g., steered) such that its signal tracks the ensemble in order to provide an (approximate) realization of the ensemble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7" name="Picture 5" descr="C:\Users\ken senior\Desktop\Technology Series Presentation - Timing Architecture Low Side Draft\world map pics\stretched map with partial face for PowerPoint Background_faded.png"/>
          <p:cNvPicPr>
            <a:picLocks noChangeAspect="1" noChangeArrowheads="1"/>
          </p:cNvPicPr>
          <p:nvPr/>
        </p:nvPicPr>
        <p:blipFill>
          <a:blip r:embed="rId3" cstate="print"/>
          <a:srcRect/>
          <a:stretch>
            <a:fillRect/>
          </a:stretch>
        </p:blipFill>
        <p:spPr bwMode="auto">
          <a:xfrm>
            <a:off x="0" y="0"/>
            <a:ext cx="9163050" cy="6858000"/>
          </a:xfrm>
          <a:prstGeom prst="rect">
            <a:avLst/>
          </a:prstGeom>
          <a:noFill/>
        </p:spPr>
      </p:pic>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Definition &amp; Purpose of Timescales</a:t>
            </a:r>
          </a:p>
          <a:p>
            <a:r>
              <a:rPr lang="en-US" dirty="0" smtClean="0"/>
              <a:t>Relativistic Considerations</a:t>
            </a:r>
          </a:p>
          <a:p>
            <a:r>
              <a:rPr lang="en-US" dirty="0" smtClean="0"/>
              <a:t>Short (recent) evolution of timescales</a:t>
            </a:r>
          </a:p>
          <a:p>
            <a:r>
              <a:rPr lang="en-US" dirty="0" smtClean="0"/>
              <a:t>Ensemble Atomic Timescales</a:t>
            </a:r>
          </a:p>
          <a:p>
            <a:r>
              <a:rPr lang="en-US" dirty="0" smtClean="0"/>
              <a:t>Mechanics of Ensemble Timescale Algorithms</a:t>
            </a:r>
          </a:p>
        </p:txBody>
      </p:sp>
      <p:pic>
        <p:nvPicPr>
          <p:cNvPr id="4" name="Picture 3" descr="C:\Users\ken senior\Pictures\logos\NRLEmblem (trans).png"/>
          <p:cNvPicPr>
            <a:picLocks noChangeAspect="1" noChangeArrowheads="1"/>
          </p:cNvPicPr>
          <p:nvPr/>
        </p:nvPicPr>
        <p:blipFill>
          <a:blip r:embed="rId4" cstate="print"/>
          <a:srcRect/>
          <a:stretch>
            <a:fillRect/>
          </a:stretch>
        </p:blipFill>
        <p:spPr bwMode="auto">
          <a:xfrm>
            <a:off x="8153400" y="5902008"/>
            <a:ext cx="838200" cy="822833"/>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Ensemble Timescales</a:t>
            </a:r>
            <a:endParaRPr lang="en-US" dirty="0"/>
          </a:p>
        </p:txBody>
      </p:sp>
      <p:sp>
        <p:nvSpPr>
          <p:cNvPr id="3" name="Content Placeholder 2"/>
          <p:cNvSpPr>
            <a:spLocks noGrp="1"/>
          </p:cNvSpPr>
          <p:nvPr>
            <p:ph idx="1"/>
          </p:nvPr>
        </p:nvSpPr>
        <p:spPr/>
        <p:txBody>
          <a:bodyPr>
            <a:normAutofit lnSpcReduction="10000"/>
          </a:bodyPr>
          <a:lstStyle/>
          <a:p>
            <a:r>
              <a:rPr lang="en-US" b="1" i="1" dirty="0" smtClean="0"/>
              <a:t>Robustness</a:t>
            </a:r>
            <a:r>
              <a:rPr lang="en-US" dirty="0" smtClean="0"/>
              <a:t> : Individual clock problems should not disrupt or unduly influence the timescale</a:t>
            </a:r>
          </a:p>
          <a:p>
            <a:r>
              <a:rPr lang="en-US" b="1" i="1" dirty="0" smtClean="0"/>
              <a:t>Improved Timekeeping</a:t>
            </a:r>
            <a:r>
              <a:rPr lang="en-US" dirty="0" smtClean="0"/>
              <a:t> : Considering each clock as a random realization of a hypothetical common clock one can achieve improved frequency stability in the ensemble (and therefore improved timekeeping) by a factor of          over any individual constituent (assuming independence)</a:t>
            </a:r>
          </a:p>
          <a:p>
            <a:r>
              <a:rPr lang="en-US" b="1" i="1" dirty="0" smtClean="0"/>
              <a:t>Continuity</a:t>
            </a:r>
            <a:r>
              <a:rPr lang="en-US" dirty="0" smtClean="0"/>
              <a:t> : A stable timescale may be maintained over time whether or not the constituent clocks change</a:t>
            </a:r>
            <a:endParaRPr lang="en-US" dirty="0"/>
          </a:p>
        </p:txBody>
      </p:sp>
      <p:graphicFrame>
        <p:nvGraphicFramePr>
          <p:cNvPr id="8194" name="Object 140"/>
          <p:cNvGraphicFramePr>
            <a:graphicFrameLocks noChangeAspect="1"/>
          </p:cNvGraphicFramePr>
          <p:nvPr/>
        </p:nvGraphicFramePr>
        <p:xfrm>
          <a:off x="2133600" y="3657600"/>
          <a:ext cx="625702" cy="488950"/>
        </p:xfrm>
        <a:graphic>
          <a:graphicData uri="http://schemas.openxmlformats.org/presentationml/2006/ole">
            <p:oleObj spid="_x0000_s8217" name="Equation" r:id="rId3" imgW="291973" imgH="228501" progId="Equation.DSMT4">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 Ensemble Timescales</a:t>
            </a:r>
            <a:endParaRPr lang="en-US" dirty="0"/>
          </a:p>
        </p:txBody>
      </p:sp>
      <p:sp>
        <p:nvSpPr>
          <p:cNvPr id="3" name="Content Placeholder 2"/>
          <p:cNvSpPr>
            <a:spLocks noGrp="1"/>
          </p:cNvSpPr>
          <p:nvPr>
            <p:ph idx="1"/>
          </p:nvPr>
        </p:nvSpPr>
        <p:spPr/>
        <p:txBody>
          <a:bodyPr/>
          <a:lstStyle/>
          <a:p>
            <a:r>
              <a:rPr lang="en-US" dirty="0" smtClean="0"/>
              <a:t>Seamlessly handling clocks entering/leaving the timescale</a:t>
            </a:r>
          </a:p>
          <a:p>
            <a:r>
              <a:rPr lang="en-US" dirty="0" smtClean="0"/>
              <a:t>Handling the inherent un-</a:t>
            </a:r>
            <a:r>
              <a:rPr lang="en-US" dirty="0" err="1" smtClean="0"/>
              <a:t>observability</a:t>
            </a:r>
            <a:r>
              <a:rPr lang="en-US" dirty="0" smtClean="0"/>
              <a:t> of the states of the clocks (only clock differences are observable)</a:t>
            </a:r>
          </a:p>
          <a:p>
            <a:r>
              <a:rPr lang="en-US" dirty="0" smtClean="0"/>
              <a:t>Handling </a:t>
            </a:r>
            <a:r>
              <a:rPr lang="en-US" dirty="0" err="1" smtClean="0"/>
              <a:t>mis</a:t>
            </a:r>
            <a:r>
              <a:rPr lang="en-US" dirty="0" smtClean="0"/>
              <a:t>-modeled or unexpected clock behavior (break detection/handling)</a:t>
            </a:r>
          </a:p>
          <a:p>
            <a:r>
              <a:rPr lang="en-US" dirty="0" smtClean="0"/>
              <a:t>If a clock model is used then clock model parameters must be determined or adapted</a:t>
            </a:r>
          </a:p>
          <a:p>
            <a:r>
              <a:rPr lang="en-US" dirty="0" smtClean="0"/>
              <a:t>Clock measurement error</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a:t>
            </a:r>
            <a:r>
              <a:rPr lang="en-US" dirty="0" err="1" smtClean="0"/>
              <a:t>Datums</a:t>
            </a:r>
            <a:r>
              <a:rPr lang="en-US" dirty="0" smtClean="0"/>
              <a:t> </a:t>
            </a:r>
            <a:r>
              <a:rPr lang="en-US" sz="3200" i="1" dirty="0" smtClean="0"/>
              <a:t>(Preliminaries)</a:t>
            </a:r>
            <a:endParaRPr lang="en-US" i="1" dirty="0"/>
          </a:p>
        </p:txBody>
      </p:sp>
      <p:sp>
        <p:nvSpPr>
          <p:cNvPr id="3" name="Content Placeholder 2"/>
          <p:cNvSpPr>
            <a:spLocks noGrp="1"/>
          </p:cNvSpPr>
          <p:nvPr>
            <p:ph idx="1"/>
          </p:nvPr>
        </p:nvSpPr>
        <p:spPr/>
        <p:txBody>
          <a:bodyPr>
            <a:normAutofit fontScale="92500"/>
          </a:bodyPr>
          <a:lstStyle/>
          <a:p>
            <a:pPr>
              <a:spcAft>
                <a:spcPts val="600"/>
              </a:spcAft>
              <a:buNone/>
            </a:pPr>
            <a:r>
              <a:rPr lang="en-US" dirty="0" smtClean="0"/>
              <a:t>In distributed timing it is helpful to distinguish three fundamental quantities of interest:</a:t>
            </a:r>
          </a:p>
          <a:p>
            <a:pPr marL="914400" lvl="1" indent="-457200">
              <a:spcAft>
                <a:spcPts val="600"/>
              </a:spcAft>
              <a:buFont typeface="+mj-lt"/>
              <a:buAutoNum type="arabicPeriod"/>
            </a:pPr>
            <a:r>
              <a:rPr lang="en-US" dirty="0" smtClean="0"/>
              <a:t> </a:t>
            </a:r>
            <a:r>
              <a:rPr lang="en-US" i="1" dirty="0" smtClean="0">
                <a:solidFill>
                  <a:srgbClr val="FF0000"/>
                </a:solidFill>
                <a:effectLst>
                  <a:outerShdw blurRad="38100" dist="38100" dir="2700000" algn="tl">
                    <a:srgbClr val="000000">
                      <a:alpha val="43137"/>
                    </a:srgbClr>
                  </a:outerShdw>
                </a:effectLst>
              </a:rPr>
              <a:t>Clocks</a:t>
            </a:r>
            <a:r>
              <a:rPr lang="en-US" dirty="0" smtClean="0"/>
              <a:t> – clock errors or clock offsets are the primary quantity of interest</a:t>
            </a:r>
          </a:p>
          <a:p>
            <a:pPr marL="914400" lvl="1" indent="-457200">
              <a:spcAft>
                <a:spcPts val="600"/>
              </a:spcAft>
              <a:buFont typeface="+mj-lt"/>
              <a:buAutoNum type="arabicPeriod"/>
            </a:pPr>
            <a:r>
              <a:rPr lang="en-US" dirty="0" smtClean="0"/>
              <a:t> </a:t>
            </a:r>
            <a:r>
              <a:rPr lang="en-US" i="1" dirty="0" smtClean="0">
                <a:solidFill>
                  <a:srgbClr val="FF0000"/>
                </a:solidFill>
                <a:effectLst>
                  <a:outerShdw blurRad="38100" dist="38100" dir="2700000" algn="tl">
                    <a:srgbClr val="000000">
                      <a:alpha val="43137"/>
                    </a:srgbClr>
                  </a:outerShdw>
                </a:effectLst>
              </a:rPr>
              <a:t>Links</a:t>
            </a:r>
            <a:r>
              <a:rPr lang="en-US" dirty="0" smtClean="0"/>
              <a:t> – clocks are compared with one another either locally or remotely through “links”.  Links are the primary measurement mechanism, including 1PPS, TWSTT, and geodetic GPS measurements.  </a:t>
            </a:r>
            <a:r>
              <a:rPr lang="en-US" i="1" dirty="0" smtClean="0"/>
              <a:t>links</a:t>
            </a:r>
            <a:r>
              <a:rPr lang="en-US" dirty="0" smtClean="0"/>
              <a:t> = </a:t>
            </a:r>
            <a:r>
              <a:rPr lang="en-US" i="1" dirty="0" smtClean="0"/>
              <a:t>measurements</a:t>
            </a:r>
          </a:p>
          <a:p>
            <a:pPr marL="914400" lvl="1" indent="-457200">
              <a:spcAft>
                <a:spcPts val="600"/>
              </a:spcAft>
              <a:buFont typeface="+mj-lt"/>
              <a:buAutoNum type="arabicPeriod"/>
            </a:pPr>
            <a:r>
              <a:rPr lang="en-US" dirty="0" smtClean="0"/>
              <a:t> </a:t>
            </a:r>
            <a:r>
              <a:rPr lang="en-US" i="1" dirty="0" smtClean="0">
                <a:solidFill>
                  <a:srgbClr val="FF0000"/>
                </a:solidFill>
                <a:effectLst>
                  <a:outerShdw blurRad="38100" dist="38100" dir="2700000" algn="tl">
                    <a:srgbClr val="000000">
                      <a:alpha val="43137"/>
                    </a:srgbClr>
                  </a:outerShdw>
                </a:effectLst>
              </a:rPr>
              <a:t>Biases</a:t>
            </a:r>
            <a:r>
              <a:rPr lang="en-US" dirty="0" smtClean="0"/>
              <a:t> –  It is necessary to identify relevant biases that relate clocks or links.  These biases are largely compensated through calibration but may also be estimated or observed provided that sufficient measurements are available.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Notational Conventions</a:t>
            </a:r>
            <a:endParaRPr lang="en-US" dirty="0"/>
          </a:p>
        </p:txBody>
      </p:sp>
      <p:graphicFrame>
        <p:nvGraphicFramePr>
          <p:cNvPr id="4" name="Object 3"/>
          <p:cNvGraphicFramePr>
            <a:graphicFrameLocks noChangeAspect="1"/>
          </p:cNvGraphicFramePr>
          <p:nvPr/>
        </p:nvGraphicFramePr>
        <p:xfrm>
          <a:off x="1219200" y="1143000"/>
          <a:ext cx="685800" cy="407194"/>
        </p:xfrm>
        <a:graphic>
          <a:graphicData uri="http://schemas.openxmlformats.org/presentationml/2006/ole">
            <p:oleObj spid="_x0000_s1170" name="Equation" r:id="rId3" imgW="406224" imgH="241195" progId="Equation.3">
              <p:embed/>
            </p:oleObj>
          </a:graphicData>
        </a:graphic>
      </p:graphicFrame>
      <p:graphicFrame>
        <p:nvGraphicFramePr>
          <p:cNvPr id="71683" name="Object 3"/>
          <p:cNvGraphicFramePr>
            <a:graphicFrameLocks noChangeAspect="1"/>
          </p:cNvGraphicFramePr>
          <p:nvPr/>
        </p:nvGraphicFramePr>
        <p:xfrm>
          <a:off x="990600" y="3810000"/>
          <a:ext cx="1050925" cy="428625"/>
        </p:xfrm>
        <a:graphic>
          <a:graphicData uri="http://schemas.openxmlformats.org/presentationml/2006/ole">
            <p:oleObj spid="_x0000_s1171" name="Equation" r:id="rId4" imgW="622030" imgH="253890" progId="Equation.3">
              <p:embed/>
            </p:oleObj>
          </a:graphicData>
        </a:graphic>
      </p:graphicFrame>
      <p:sp>
        <p:nvSpPr>
          <p:cNvPr id="7" name="TextBox 6"/>
          <p:cNvSpPr txBox="1"/>
          <p:nvPr/>
        </p:nvSpPr>
        <p:spPr>
          <a:xfrm>
            <a:off x="3276600" y="1106269"/>
            <a:ext cx="5257800" cy="646331"/>
          </a:xfrm>
          <a:prstGeom prst="rect">
            <a:avLst/>
          </a:prstGeom>
          <a:noFill/>
        </p:spPr>
        <p:txBody>
          <a:bodyPr wrap="square" rtlCol="0">
            <a:spAutoFit/>
          </a:bodyPr>
          <a:lstStyle/>
          <a:p>
            <a:r>
              <a:rPr lang="en-US" dirty="0" smtClean="0"/>
              <a:t>Time (or phase) of clock “</a:t>
            </a:r>
            <a:r>
              <a:rPr lang="en-US" i="1" dirty="0" err="1" smtClean="0">
                <a:latin typeface="Times New Roman" pitchFamily="18" charset="0"/>
                <a:cs typeface="Times New Roman" pitchFamily="18" charset="0"/>
              </a:rPr>
              <a:t>i</a:t>
            </a:r>
            <a:r>
              <a:rPr lang="en-US" dirty="0" smtClean="0"/>
              <a:t>” with respect some ideal clock or timescale at discrete epoch </a:t>
            </a:r>
            <a:r>
              <a:rPr lang="en-US" i="1" dirty="0" err="1" smtClean="0">
                <a:latin typeface="Times New Roman" pitchFamily="18" charset="0"/>
                <a:cs typeface="Times New Roman" pitchFamily="18" charset="0"/>
              </a:rPr>
              <a:t>t</a:t>
            </a:r>
            <a:r>
              <a:rPr lang="en-US" i="1" baseline="-25000" dirty="0" err="1" smtClean="0">
                <a:latin typeface="Times New Roman" pitchFamily="18" charset="0"/>
                <a:cs typeface="Times New Roman" pitchFamily="18" charset="0"/>
              </a:rPr>
              <a:t>k</a:t>
            </a:r>
            <a:endParaRPr lang="en-US" i="1" baseline="-25000" dirty="0">
              <a:latin typeface="Times New Roman" pitchFamily="18" charset="0"/>
              <a:cs typeface="Times New Roman" pitchFamily="18" charset="0"/>
            </a:endParaRPr>
          </a:p>
        </p:txBody>
      </p:sp>
      <p:graphicFrame>
        <p:nvGraphicFramePr>
          <p:cNvPr id="71685" name="Object 5"/>
          <p:cNvGraphicFramePr>
            <a:graphicFrameLocks noChangeAspect="1"/>
          </p:cNvGraphicFramePr>
          <p:nvPr/>
        </p:nvGraphicFramePr>
        <p:xfrm>
          <a:off x="385762" y="1931988"/>
          <a:ext cx="2357438" cy="430212"/>
        </p:xfrm>
        <a:graphic>
          <a:graphicData uri="http://schemas.openxmlformats.org/presentationml/2006/ole">
            <p:oleObj spid="_x0000_s1172" name="Equation" r:id="rId5" imgW="1396394" imgH="253890" progId="Equation.3">
              <p:embed/>
            </p:oleObj>
          </a:graphicData>
        </a:graphic>
      </p:graphicFrame>
      <p:sp>
        <p:nvSpPr>
          <p:cNvPr id="10" name="TextBox 9"/>
          <p:cNvSpPr txBox="1"/>
          <p:nvPr/>
        </p:nvSpPr>
        <p:spPr>
          <a:xfrm>
            <a:off x="3276600" y="1905000"/>
            <a:ext cx="5257800" cy="923330"/>
          </a:xfrm>
          <a:prstGeom prst="rect">
            <a:avLst/>
          </a:prstGeom>
          <a:noFill/>
        </p:spPr>
        <p:txBody>
          <a:bodyPr wrap="square" rtlCol="0">
            <a:spAutoFit/>
          </a:bodyPr>
          <a:lstStyle/>
          <a:p>
            <a:r>
              <a:rPr lang="en-US" dirty="0" smtClean="0"/>
              <a:t>“</a:t>
            </a:r>
            <a:r>
              <a:rPr lang="en-US" i="1" dirty="0" smtClean="0">
                <a:latin typeface="Times New Roman" pitchFamily="18" charset="0"/>
                <a:cs typeface="Times New Roman" pitchFamily="18" charset="0"/>
              </a:rPr>
              <a:t>z</a:t>
            </a:r>
            <a:r>
              <a:rPr lang="en-US" dirty="0" smtClean="0"/>
              <a:t>” will be used generally to indicate that the quantity is a </a:t>
            </a:r>
            <a:r>
              <a:rPr lang="en-US" i="1" dirty="0" smtClean="0"/>
              <a:t>measured</a:t>
            </a:r>
            <a:r>
              <a:rPr lang="en-US" dirty="0" smtClean="0"/>
              <a:t> time or phase offset of a clock which will always be relative to some other clock (i.e., a link)</a:t>
            </a:r>
            <a:endParaRPr lang="en-US" dirty="0"/>
          </a:p>
        </p:txBody>
      </p:sp>
      <p:sp>
        <p:nvSpPr>
          <p:cNvPr id="13" name="TextBox 12"/>
          <p:cNvSpPr txBox="1"/>
          <p:nvPr/>
        </p:nvSpPr>
        <p:spPr>
          <a:xfrm>
            <a:off x="3276600" y="3724870"/>
            <a:ext cx="5334000" cy="923330"/>
          </a:xfrm>
          <a:prstGeom prst="rect">
            <a:avLst/>
          </a:prstGeom>
          <a:noFill/>
        </p:spPr>
        <p:txBody>
          <a:bodyPr wrap="square" rtlCol="0">
            <a:spAutoFit/>
          </a:bodyPr>
          <a:lstStyle/>
          <a:p>
            <a:r>
              <a:rPr lang="en-US" dirty="0" smtClean="0"/>
              <a:t>A prediction of the time (or phase) of the clock at epoch </a:t>
            </a:r>
            <a:r>
              <a:rPr lang="en-US" i="1" dirty="0" err="1" smtClean="0">
                <a:latin typeface="Times New Roman" pitchFamily="18" charset="0"/>
                <a:cs typeface="Times New Roman" pitchFamily="18" charset="0"/>
              </a:rPr>
              <a:t>t</a:t>
            </a:r>
            <a:r>
              <a:rPr lang="en-US" i="1" baseline="-25000" dirty="0" err="1" smtClean="0">
                <a:latin typeface="Times New Roman" pitchFamily="18" charset="0"/>
                <a:cs typeface="Times New Roman" pitchFamily="18" charset="0"/>
              </a:rPr>
              <a:t>k</a:t>
            </a:r>
            <a:r>
              <a:rPr lang="en-US" dirty="0" smtClean="0"/>
              <a:t> from some previous epoch </a:t>
            </a:r>
            <a:r>
              <a:rPr lang="en-US" i="1" dirty="0" smtClean="0">
                <a:latin typeface="Times New Roman" pitchFamily="18" charset="0"/>
                <a:cs typeface="Times New Roman" pitchFamily="18" charset="0"/>
              </a:rPr>
              <a:t>t</a:t>
            </a:r>
            <a:r>
              <a:rPr lang="en-US" i="1" baseline="-25000" dirty="0" smtClean="0">
                <a:latin typeface="Times New Roman" pitchFamily="18" charset="0"/>
                <a:cs typeface="Times New Roman" pitchFamily="18" charset="0"/>
              </a:rPr>
              <a:t>k-1  </a:t>
            </a:r>
            <a:r>
              <a:rPr lang="en-US" dirty="0" smtClean="0"/>
              <a:t>based on some model that will be clear from the context</a:t>
            </a:r>
            <a:endParaRPr lang="en-US" dirty="0"/>
          </a:p>
        </p:txBody>
      </p:sp>
      <p:sp>
        <p:nvSpPr>
          <p:cNvPr id="14" name="TextBox 13"/>
          <p:cNvSpPr txBox="1"/>
          <p:nvPr/>
        </p:nvSpPr>
        <p:spPr>
          <a:xfrm>
            <a:off x="3276600" y="4916269"/>
            <a:ext cx="5257800" cy="646331"/>
          </a:xfrm>
          <a:prstGeom prst="rect">
            <a:avLst/>
          </a:prstGeom>
          <a:noFill/>
        </p:spPr>
        <p:txBody>
          <a:bodyPr wrap="square" rtlCol="0">
            <a:spAutoFit/>
          </a:bodyPr>
          <a:lstStyle/>
          <a:p>
            <a:r>
              <a:rPr lang="en-US" dirty="0" smtClean="0"/>
              <a:t>Frequency or time derivative of the phase of clock “</a:t>
            </a:r>
            <a:r>
              <a:rPr lang="en-US" i="1" dirty="0" err="1" smtClean="0">
                <a:latin typeface="Times New Roman" pitchFamily="18" charset="0"/>
                <a:cs typeface="Times New Roman" pitchFamily="18" charset="0"/>
              </a:rPr>
              <a:t>i</a:t>
            </a:r>
            <a:r>
              <a:rPr lang="en-US" dirty="0" smtClean="0"/>
              <a:t>” with respect to the ideal clock or timescale at </a:t>
            </a:r>
            <a:r>
              <a:rPr lang="en-US" i="1" dirty="0" err="1" smtClean="0">
                <a:latin typeface="Times New Roman" pitchFamily="18" charset="0"/>
                <a:cs typeface="Times New Roman" pitchFamily="18" charset="0"/>
              </a:rPr>
              <a:t>t</a:t>
            </a:r>
            <a:r>
              <a:rPr lang="en-US" i="1" baseline="-25000" dirty="0" err="1" smtClean="0">
                <a:latin typeface="Times New Roman" pitchFamily="18" charset="0"/>
                <a:cs typeface="Times New Roman" pitchFamily="18" charset="0"/>
              </a:rPr>
              <a:t>k</a:t>
            </a:r>
            <a:endParaRPr lang="en-US" i="1" baseline="-25000" dirty="0">
              <a:latin typeface="Times New Roman" pitchFamily="18" charset="0"/>
              <a:cs typeface="Times New Roman" pitchFamily="18" charset="0"/>
            </a:endParaRPr>
          </a:p>
        </p:txBody>
      </p:sp>
      <p:sp>
        <p:nvSpPr>
          <p:cNvPr id="16" name="TextBox 15"/>
          <p:cNvSpPr txBox="1"/>
          <p:nvPr/>
        </p:nvSpPr>
        <p:spPr>
          <a:xfrm>
            <a:off x="3276600" y="5754469"/>
            <a:ext cx="5257800" cy="646331"/>
          </a:xfrm>
          <a:prstGeom prst="rect">
            <a:avLst/>
          </a:prstGeom>
          <a:noFill/>
        </p:spPr>
        <p:txBody>
          <a:bodyPr wrap="square" rtlCol="0">
            <a:spAutoFit/>
          </a:bodyPr>
          <a:lstStyle/>
          <a:p>
            <a:r>
              <a:rPr lang="en-US" dirty="0" smtClean="0"/>
              <a:t>Drift or second time derivative of the phase of clock “</a:t>
            </a:r>
            <a:r>
              <a:rPr lang="en-US" i="1" dirty="0" err="1" smtClean="0">
                <a:latin typeface="Times New Roman" pitchFamily="18" charset="0"/>
                <a:cs typeface="Times New Roman" pitchFamily="18" charset="0"/>
              </a:rPr>
              <a:t>i</a:t>
            </a:r>
            <a:r>
              <a:rPr lang="en-US" dirty="0" smtClean="0"/>
              <a:t>” with respect to the ideal clock or timescale at </a:t>
            </a:r>
            <a:r>
              <a:rPr lang="en-US" i="1" dirty="0" err="1" smtClean="0">
                <a:latin typeface="Times New Roman" pitchFamily="18" charset="0"/>
                <a:cs typeface="Times New Roman" pitchFamily="18" charset="0"/>
              </a:rPr>
              <a:t>t</a:t>
            </a:r>
            <a:r>
              <a:rPr lang="en-US" i="1" baseline="-25000" dirty="0" err="1" smtClean="0">
                <a:latin typeface="Times New Roman" pitchFamily="18" charset="0"/>
                <a:cs typeface="Times New Roman" pitchFamily="18" charset="0"/>
              </a:rPr>
              <a:t>k</a:t>
            </a:r>
            <a:endParaRPr lang="en-US" i="1" baseline="-25000" dirty="0">
              <a:latin typeface="Times New Roman" pitchFamily="18" charset="0"/>
              <a:cs typeface="Times New Roman" pitchFamily="18" charset="0"/>
            </a:endParaRPr>
          </a:p>
        </p:txBody>
      </p:sp>
      <p:graphicFrame>
        <p:nvGraphicFramePr>
          <p:cNvPr id="17" name="Object 16"/>
          <p:cNvGraphicFramePr>
            <a:graphicFrameLocks noChangeAspect="1"/>
          </p:cNvGraphicFramePr>
          <p:nvPr/>
        </p:nvGraphicFramePr>
        <p:xfrm>
          <a:off x="1228725" y="3019644"/>
          <a:ext cx="665163" cy="385762"/>
        </p:xfrm>
        <a:graphic>
          <a:graphicData uri="http://schemas.openxmlformats.org/presentationml/2006/ole">
            <p:oleObj spid="_x0000_s1173" name="Equation" r:id="rId6" imgW="393700" imgH="228600" progId="Equation.DSMT4">
              <p:embed/>
            </p:oleObj>
          </a:graphicData>
        </a:graphic>
      </p:graphicFrame>
      <p:sp>
        <p:nvSpPr>
          <p:cNvPr id="18" name="TextBox 17"/>
          <p:cNvSpPr txBox="1"/>
          <p:nvPr/>
        </p:nvSpPr>
        <p:spPr>
          <a:xfrm>
            <a:off x="3276600" y="2971800"/>
            <a:ext cx="5257800" cy="646331"/>
          </a:xfrm>
          <a:prstGeom prst="rect">
            <a:avLst/>
          </a:prstGeom>
          <a:noFill/>
        </p:spPr>
        <p:txBody>
          <a:bodyPr wrap="square" rtlCol="0">
            <a:spAutoFit/>
          </a:bodyPr>
          <a:lstStyle/>
          <a:p>
            <a:r>
              <a:rPr lang="en-US" dirty="0" smtClean="0"/>
              <a:t>Estimated phase of clock “</a:t>
            </a:r>
            <a:r>
              <a:rPr lang="en-US" i="1" dirty="0" err="1" smtClean="0">
                <a:latin typeface="Times New Roman" pitchFamily="18" charset="0"/>
                <a:cs typeface="Times New Roman" pitchFamily="18" charset="0"/>
              </a:rPr>
              <a:t>i</a:t>
            </a:r>
            <a:r>
              <a:rPr lang="en-US" dirty="0" smtClean="0"/>
              <a:t>” with respect some ideal clock or timescale at discrete epoch </a:t>
            </a:r>
            <a:r>
              <a:rPr lang="en-US" i="1" dirty="0" err="1" smtClean="0">
                <a:latin typeface="Times New Roman" pitchFamily="18" charset="0"/>
                <a:cs typeface="Times New Roman" pitchFamily="18" charset="0"/>
              </a:rPr>
              <a:t>t</a:t>
            </a:r>
            <a:r>
              <a:rPr lang="en-US" i="1" baseline="-25000" dirty="0" err="1" smtClean="0">
                <a:latin typeface="Times New Roman" pitchFamily="18" charset="0"/>
                <a:cs typeface="Times New Roman" pitchFamily="18" charset="0"/>
              </a:rPr>
              <a:t>k</a:t>
            </a:r>
            <a:endParaRPr lang="en-US" i="1" baseline="-25000" dirty="0">
              <a:latin typeface="Times New Roman" pitchFamily="18" charset="0"/>
              <a:cs typeface="Times New Roman" pitchFamily="18" charset="0"/>
            </a:endParaRPr>
          </a:p>
        </p:txBody>
      </p:sp>
      <p:graphicFrame>
        <p:nvGraphicFramePr>
          <p:cNvPr id="3" name="Object 2"/>
          <p:cNvGraphicFramePr>
            <a:graphicFrameLocks noChangeAspect="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23383482"/>
              </p:ext>
            </p:extLst>
          </p:nvPr>
        </p:nvGraphicFramePr>
        <p:xfrm>
          <a:off x="1173163" y="4991100"/>
          <a:ext cx="685800" cy="407988"/>
        </p:xfrm>
        <a:graphic>
          <a:graphicData uri="http://schemas.openxmlformats.org/presentationml/2006/ole">
            <p:oleObj spid="_x0000_s1174" name="Equation" r:id="rId7" imgW="406080" imgH="241200" progId="Equation.3">
              <p:embed/>
            </p:oleObj>
          </a:graphicData>
        </a:graphic>
      </p:graphicFrame>
      <p:graphicFrame>
        <p:nvGraphicFramePr>
          <p:cNvPr id="5" name="Object 4"/>
          <p:cNvGraphicFramePr>
            <a:graphicFrameLocks noChangeAspect="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10402126"/>
              </p:ext>
            </p:extLst>
          </p:nvPr>
        </p:nvGraphicFramePr>
        <p:xfrm>
          <a:off x="1143000" y="5840413"/>
          <a:ext cx="750888" cy="407987"/>
        </p:xfrm>
        <a:graphic>
          <a:graphicData uri="http://schemas.openxmlformats.org/presentationml/2006/ole">
            <p:oleObj spid="_x0000_s1175" name="Equation" r:id="rId8" imgW="444240" imgH="241200" progId="Equation.3">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Clock State Estimation (Clock </a:t>
            </a:r>
            <a:r>
              <a:rPr lang="en-US" sz="3600" dirty="0" err="1" smtClean="0"/>
              <a:t>Ensembling</a:t>
            </a:r>
            <a:r>
              <a:rPr lang="en-US" sz="3600" dirty="0" smtClean="0"/>
              <a:t>)</a:t>
            </a:r>
            <a:endParaRPr lang="en-US" sz="3600" dirty="0"/>
          </a:p>
        </p:txBody>
      </p:sp>
      <p:sp>
        <p:nvSpPr>
          <p:cNvPr id="5" name="TextBox 4"/>
          <p:cNvSpPr txBox="1"/>
          <p:nvPr/>
        </p:nvSpPr>
        <p:spPr>
          <a:xfrm>
            <a:off x="609600" y="1143000"/>
            <a:ext cx="7696200" cy="1323439"/>
          </a:xfrm>
          <a:prstGeom prst="rect">
            <a:avLst/>
          </a:prstGeom>
          <a:noFill/>
        </p:spPr>
        <p:txBody>
          <a:bodyPr wrap="square" rtlCol="0">
            <a:spAutoFit/>
          </a:bodyPr>
          <a:lstStyle/>
          <a:p>
            <a:pPr algn="just"/>
            <a:r>
              <a:rPr lang="en-US" sz="2000" i="1" dirty="0" smtClean="0"/>
              <a:t>Every clock measurement we make is really a clock </a:t>
            </a:r>
            <a:r>
              <a:rPr lang="en-US" sz="2000" b="1" i="1" dirty="0" smtClean="0">
                <a:solidFill>
                  <a:srgbClr val="FF0000"/>
                </a:solidFill>
              </a:rPr>
              <a:t>difference</a:t>
            </a:r>
            <a:r>
              <a:rPr lang="en-US" sz="2000" i="1" dirty="0" smtClean="0"/>
              <a:t> measurement between </a:t>
            </a:r>
            <a:r>
              <a:rPr lang="en-US" sz="2000" b="1" i="1" dirty="0" smtClean="0">
                <a:solidFill>
                  <a:srgbClr val="FF0000"/>
                </a:solidFill>
              </a:rPr>
              <a:t>two</a:t>
            </a:r>
            <a:r>
              <a:rPr lang="en-US" sz="2000" i="1" dirty="0" smtClean="0"/>
              <a:t> clocks whether it is locally made (e.g., 1PPS/dual-mixer phase measurement) or remotely made (e.g., GPS, Two-Way </a:t>
            </a:r>
            <a:r>
              <a:rPr lang="en-US" sz="2000" i="1" dirty="0" err="1" smtClean="0"/>
              <a:t>Satelite</a:t>
            </a:r>
            <a:r>
              <a:rPr lang="en-US" sz="2000" i="1" dirty="0" smtClean="0"/>
              <a:t> Time Transfer )</a:t>
            </a:r>
            <a:endParaRPr lang="en-US" sz="2000" i="1" dirty="0"/>
          </a:p>
        </p:txBody>
      </p:sp>
      <p:sp>
        <p:nvSpPr>
          <p:cNvPr id="6" name="TextBox 5"/>
          <p:cNvSpPr txBox="1"/>
          <p:nvPr/>
        </p:nvSpPr>
        <p:spPr>
          <a:xfrm>
            <a:off x="609600" y="5257800"/>
            <a:ext cx="7620000" cy="1015663"/>
          </a:xfrm>
          <a:prstGeom prst="rect">
            <a:avLst/>
          </a:prstGeom>
          <a:noFill/>
        </p:spPr>
        <p:txBody>
          <a:bodyPr wrap="square" rtlCol="0">
            <a:spAutoFit/>
          </a:bodyPr>
          <a:lstStyle/>
          <a:p>
            <a:pPr algn="just"/>
            <a:r>
              <a:rPr lang="en-US" sz="2000" i="1" dirty="0" smtClean="0"/>
              <a:t>The job of the Clock State Estimator is to isolate individual clock errors from measurements of the errors between clocks.  A necessary and beneficial byproduct of this is an improved stable reference timescale.</a:t>
            </a:r>
            <a:endParaRPr lang="en-US" sz="2000" i="1" dirty="0"/>
          </a:p>
        </p:txBody>
      </p:sp>
      <p:graphicFrame>
        <p:nvGraphicFramePr>
          <p:cNvPr id="7" name="Object 6"/>
          <p:cNvGraphicFramePr>
            <a:graphicFrameLocks noChangeAspect="1"/>
          </p:cNvGraphicFramePr>
          <p:nvPr/>
        </p:nvGraphicFramePr>
        <p:xfrm>
          <a:off x="1046163" y="2860675"/>
          <a:ext cx="1141412" cy="903288"/>
        </p:xfrm>
        <a:graphic>
          <a:graphicData uri="http://schemas.openxmlformats.org/presentationml/2006/ole">
            <p:oleObj spid="_x0000_s3120" name="Equation" r:id="rId3" imgW="419100" imgH="330200" progId="Equation.DSMT4">
              <p:embed/>
            </p:oleObj>
          </a:graphicData>
        </a:graphic>
      </p:graphicFrame>
      <p:graphicFrame>
        <p:nvGraphicFramePr>
          <p:cNvPr id="39939" name="Object 3"/>
          <p:cNvGraphicFramePr>
            <a:graphicFrameLocks noChangeAspect="1"/>
          </p:cNvGraphicFramePr>
          <p:nvPr/>
        </p:nvGraphicFramePr>
        <p:xfrm>
          <a:off x="6719888" y="2895600"/>
          <a:ext cx="1146175" cy="790575"/>
        </p:xfrm>
        <a:graphic>
          <a:graphicData uri="http://schemas.openxmlformats.org/presentationml/2006/ole">
            <p:oleObj spid="_x0000_s3121" name="Equation" r:id="rId4" imgW="406224" imgH="279279" progId="Equation.DSMT4">
              <p:embed/>
            </p:oleObj>
          </a:graphicData>
        </a:graphic>
      </p:graphicFrame>
      <p:grpSp>
        <p:nvGrpSpPr>
          <p:cNvPr id="3" name="Group 13"/>
          <p:cNvGrpSpPr/>
          <p:nvPr/>
        </p:nvGrpSpPr>
        <p:grpSpPr>
          <a:xfrm>
            <a:off x="3733800" y="2590800"/>
            <a:ext cx="1524000" cy="1676400"/>
            <a:chOff x="3733800" y="2895600"/>
            <a:chExt cx="1676400" cy="1752600"/>
          </a:xfrm>
        </p:grpSpPr>
        <p:sp>
          <p:nvSpPr>
            <p:cNvPr id="10" name="Right Arrow 9"/>
            <p:cNvSpPr/>
            <p:nvPr/>
          </p:nvSpPr>
          <p:spPr>
            <a:xfrm>
              <a:off x="3733800" y="2895600"/>
              <a:ext cx="1676400" cy="1752600"/>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7620" y="3453245"/>
              <a:ext cx="1447800" cy="584775"/>
            </a:xfrm>
            <a:prstGeom prst="rect">
              <a:avLst/>
            </a:prstGeom>
            <a:noFill/>
          </p:spPr>
          <p:txBody>
            <a:bodyPr wrap="square" rtlCol="0">
              <a:spAutoFit/>
            </a:bodyPr>
            <a:lstStyle/>
            <a:p>
              <a:r>
                <a:rPr lang="en-US" sz="1600" b="1" i="1" dirty="0" smtClean="0">
                  <a:solidFill>
                    <a:schemeClr val="tx2">
                      <a:lumMod val="75000"/>
                    </a:schemeClr>
                  </a:solidFill>
                </a:rPr>
                <a:t>CLOCK STATE ESTIMATOR</a:t>
              </a:r>
              <a:endParaRPr lang="en-US" sz="1600" b="1" i="1" dirty="0">
                <a:solidFill>
                  <a:schemeClr val="tx2">
                    <a:lumMod val="75000"/>
                  </a:schemeClr>
                </a:solidFill>
              </a:endParaRPr>
            </a:p>
          </p:txBody>
        </p:sp>
      </p:grpSp>
      <p:sp>
        <p:nvSpPr>
          <p:cNvPr id="15" name="TextBox 14"/>
          <p:cNvSpPr txBox="1"/>
          <p:nvPr/>
        </p:nvSpPr>
        <p:spPr>
          <a:xfrm>
            <a:off x="152400" y="4191000"/>
            <a:ext cx="2743200" cy="830997"/>
          </a:xfrm>
          <a:prstGeom prst="rect">
            <a:avLst/>
          </a:prstGeom>
          <a:noFill/>
        </p:spPr>
        <p:txBody>
          <a:bodyPr wrap="square" rtlCol="0">
            <a:spAutoFit/>
          </a:bodyPr>
          <a:lstStyle/>
          <a:p>
            <a:r>
              <a:rPr lang="en-US" sz="1600" i="1" dirty="0" smtClean="0">
                <a:solidFill>
                  <a:srgbClr val="FF0000"/>
                </a:solidFill>
                <a:effectLst>
                  <a:outerShdw blurRad="38100" dist="38100" dir="2700000" algn="tl">
                    <a:srgbClr val="000000">
                      <a:alpha val="43137"/>
                    </a:srgbClr>
                  </a:outerShdw>
                </a:effectLst>
              </a:rPr>
              <a:t>Clock time difference measurements with clock “</a:t>
            </a:r>
            <a:r>
              <a:rPr lang="en-US" sz="1600"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a:t>
            </a:r>
            <a:r>
              <a:rPr lang="en-US" sz="1600" i="1" dirty="0" smtClean="0">
                <a:solidFill>
                  <a:srgbClr val="FF0000"/>
                </a:solidFill>
                <a:effectLst>
                  <a:outerShdw blurRad="38100" dist="38100" dir="2700000" algn="tl">
                    <a:srgbClr val="000000">
                      <a:alpha val="43137"/>
                    </a:srgbClr>
                  </a:outerShdw>
                </a:effectLst>
              </a:rPr>
              <a:t> as the reference</a:t>
            </a:r>
            <a:endParaRPr lang="en-US" sz="1600" i="1" dirty="0">
              <a:solidFill>
                <a:srgbClr val="FF0000"/>
              </a:solidFill>
              <a:effectLst>
                <a:outerShdw blurRad="38100" dist="38100" dir="2700000" algn="tl">
                  <a:srgbClr val="000000">
                    <a:alpha val="43137"/>
                  </a:srgbClr>
                </a:outerShdw>
              </a:effectLst>
            </a:endParaRPr>
          </a:p>
        </p:txBody>
      </p:sp>
      <p:cxnSp>
        <p:nvCxnSpPr>
          <p:cNvPr id="16" name="Straight Arrow Connector 15"/>
          <p:cNvCxnSpPr/>
          <p:nvPr/>
        </p:nvCxnSpPr>
        <p:spPr>
          <a:xfrm rot="5400000" flipH="1" flipV="1">
            <a:off x="800100" y="3848100"/>
            <a:ext cx="457200" cy="228600"/>
          </a:xfrm>
          <a:prstGeom prst="straightConnector1">
            <a:avLst/>
          </a:prstGeom>
          <a:ln w="15875">
            <a:solidFill>
              <a:srgbClr val="FF0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410200" y="4191000"/>
            <a:ext cx="3581400" cy="830997"/>
          </a:xfrm>
          <a:prstGeom prst="rect">
            <a:avLst/>
          </a:prstGeom>
          <a:noFill/>
        </p:spPr>
        <p:txBody>
          <a:bodyPr wrap="square" rtlCol="0">
            <a:spAutoFit/>
          </a:bodyPr>
          <a:lstStyle/>
          <a:p>
            <a:pPr algn="r"/>
            <a:r>
              <a:rPr lang="en-US" sz="1600" i="1" dirty="0" smtClean="0">
                <a:solidFill>
                  <a:srgbClr val="FF0000"/>
                </a:solidFill>
                <a:effectLst>
                  <a:outerShdw blurRad="38100" dist="38100" dir="2700000" algn="tl">
                    <a:srgbClr val="000000">
                      <a:alpha val="43137"/>
                    </a:srgbClr>
                  </a:outerShdw>
                </a:effectLst>
              </a:rPr>
              <a:t>Individual Clock States (Phase, Frequency, Drift); reference is the  ensemble timescale</a:t>
            </a:r>
            <a:endParaRPr lang="en-US" sz="1600" i="1" dirty="0">
              <a:solidFill>
                <a:srgbClr val="FF0000"/>
              </a:solidFill>
              <a:effectLst>
                <a:outerShdw blurRad="38100" dist="38100" dir="2700000" algn="tl">
                  <a:srgbClr val="000000">
                    <a:alpha val="43137"/>
                  </a:srgbClr>
                </a:outerShdw>
              </a:effectLst>
            </a:endParaRPr>
          </a:p>
        </p:txBody>
      </p:sp>
      <p:cxnSp>
        <p:nvCxnSpPr>
          <p:cNvPr id="21" name="Straight Arrow Connector 20"/>
          <p:cNvCxnSpPr/>
          <p:nvPr/>
        </p:nvCxnSpPr>
        <p:spPr>
          <a:xfrm rot="10800000">
            <a:off x="7239000" y="3733800"/>
            <a:ext cx="533400" cy="493931"/>
          </a:xfrm>
          <a:prstGeom prst="straightConnector1">
            <a:avLst/>
          </a:prstGeom>
          <a:ln w="15875">
            <a:solidFill>
              <a:srgbClr val="FF0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2" name="Picture 21" descr="Clock State Graphic.png"/>
          <p:cNvPicPr>
            <a:picLocks noChangeAspect="1"/>
          </p:cNvPicPr>
          <p:nvPr/>
        </p:nvPicPr>
        <p:blipFill>
          <a:blip r:embed="rId5" cstate="print"/>
          <a:stretch>
            <a:fillRect/>
          </a:stretch>
        </p:blipFill>
        <p:spPr>
          <a:xfrm>
            <a:off x="5524500" y="2362200"/>
            <a:ext cx="571500" cy="2590800"/>
          </a:xfrm>
          <a:prstGeom prst="rect">
            <a:avLst/>
          </a:prstGeom>
        </p:spPr>
      </p:pic>
      <p:pic>
        <p:nvPicPr>
          <p:cNvPr id="24" name="Picture 23" descr="Clock Difference Measurements Graphic.png"/>
          <p:cNvPicPr>
            <a:picLocks noChangeAspect="1"/>
          </p:cNvPicPr>
          <p:nvPr/>
        </p:nvPicPr>
        <p:blipFill>
          <a:blip r:embed="rId6" cstate="print"/>
          <a:stretch>
            <a:fillRect/>
          </a:stretch>
        </p:blipFill>
        <p:spPr>
          <a:xfrm>
            <a:off x="2667000" y="2362200"/>
            <a:ext cx="847725" cy="2085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Timescale Equation</a:t>
            </a:r>
            <a:endParaRPr lang="en-US" dirty="0"/>
          </a:p>
        </p:txBody>
      </p:sp>
      <p:graphicFrame>
        <p:nvGraphicFramePr>
          <p:cNvPr id="6146" name="Object 140"/>
          <p:cNvGraphicFramePr>
            <a:graphicFrameLocks noChangeAspect="1"/>
          </p:cNvGraphicFramePr>
          <p:nvPr/>
        </p:nvGraphicFramePr>
        <p:xfrm>
          <a:off x="713006" y="2576954"/>
          <a:ext cx="7364194" cy="852046"/>
        </p:xfrm>
        <a:graphic>
          <a:graphicData uri="http://schemas.openxmlformats.org/presentationml/2006/ole">
            <p:oleObj spid="_x0000_s46151" name="Equation" r:id="rId3" imgW="3949700" imgH="457200" progId="Equation.DSMT4">
              <p:embed/>
            </p:oleObj>
          </a:graphicData>
        </a:graphic>
      </p:graphicFrame>
      <p:sp>
        <p:nvSpPr>
          <p:cNvPr id="4" name="TextBox 3"/>
          <p:cNvSpPr txBox="1"/>
          <p:nvPr/>
        </p:nvSpPr>
        <p:spPr>
          <a:xfrm>
            <a:off x="762000" y="1219200"/>
            <a:ext cx="7620000" cy="1200328"/>
          </a:xfrm>
          <a:prstGeom prst="rect">
            <a:avLst/>
          </a:prstGeom>
          <a:noFill/>
        </p:spPr>
        <p:txBody>
          <a:bodyPr wrap="square" rtlCol="0">
            <a:spAutoFit/>
          </a:bodyPr>
          <a:lstStyle/>
          <a:p>
            <a:r>
              <a:rPr lang="en-US" sz="2400" dirty="0" smtClean="0"/>
              <a:t>One Approach :  Define the ensemble based on weighting the random “deviations” of the clocks’ with respect to their predictions (requires a model)</a:t>
            </a:r>
            <a:endParaRPr lang="en-US" sz="2400" dirty="0"/>
          </a:p>
        </p:txBody>
      </p:sp>
      <p:sp>
        <p:nvSpPr>
          <p:cNvPr id="5" name="TextBox 4"/>
          <p:cNvSpPr txBox="1"/>
          <p:nvPr/>
        </p:nvSpPr>
        <p:spPr>
          <a:xfrm>
            <a:off x="914400" y="4426803"/>
            <a:ext cx="7620000" cy="830997"/>
          </a:xfrm>
          <a:prstGeom prst="rect">
            <a:avLst/>
          </a:prstGeom>
          <a:noFill/>
        </p:spPr>
        <p:txBody>
          <a:bodyPr wrap="square" rtlCol="0">
            <a:spAutoFit/>
          </a:bodyPr>
          <a:lstStyle/>
          <a:p>
            <a:r>
              <a:rPr lang="en-US" sz="2400" dirty="0" smtClean="0"/>
              <a:t>Weights are generally determined inversely to the level (variance) of the random deviations for the clock</a:t>
            </a:r>
            <a:endParaRPr lang="en-US" sz="2400" dirty="0"/>
          </a:p>
        </p:txBody>
      </p:sp>
      <p:graphicFrame>
        <p:nvGraphicFramePr>
          <p:cNvPr id="6149" name="Object 140"/>
          <p:cNvGraphicFramePr>
            <a:graphicFrameLocks noChangeAspect="1"/>
          </p:cNvGraphicFramePr>
          <p:nvPr/>
        </p:nvGraphicFramePr>
        <p:xfrm>
          <a:off x="2687638" y="5557838"/>
          <a:ext cx="1417637" cy="427037"/>
        </p:xfrm>
        <a:graphic>
          <a:graphicData uri="http://schemas.openxmlformats.org/presentationml/2006/ole">
            <p:oleObj spid="_x0000_s46152" name="Equation" r:id="rId4" imgW="838080" imgH="253800" progId="Equation.DSMT4">
              <p:embed/>
            </p:oleObj>
          </a:graphicData>
        </a:graphic>
      </p:graphicFrame>
      <p:graphicFrame>
        <p:nvGraphicFramePr>
          <p:cNvPr id="6150" name="Object 140"/>
          <p:cNvGraphicFramePr>
            <a:graphicFrameLocks noChangeAspect="1"/>
          </p:cNvGraphicFramePr>
          <p:nvPr/>
        </p:nvGraphicFramePr>
        <p:xfrm>
          <a:off x="4697413" y="5329238"/>
          <a:ext cx="1527175" cy="731837"/>
        </p:xfrm>
        <a:graphic>
          <a:graphicData uri="http://schemas.openxmlformats.org/presentationml/2006/ole">
            <p:oleObj spid="_x0000_s46153" name="Equation" r:id="rId5" imgW="901440" imgH="431640" progId="Equation.DSMT4">
              <p:embed/>
            </p:oleObj>
          </a:graphicData>
        </a:graphic>
      </p:graphicFrame>
      <p:sp>
        <p:nvSpPr>
          <p:cNvPr id="8" name="TextBox 7"/>
          <p:cNvSpPr txBox="1"/>
          <p:nvPr/>
        </p:nvSpPr>
        <p:spPr>
          <a:xfrm>
            <a:off x="6019800" y="3505200"/>
            <a:ext cx="2743200" cy="830997"/>
          </a:xfrm>
          <a:prstGeom prst="rect">
            <a:avLst/>
          </a:prstGeom>
          <a:noFill/>
        </p:spPr>
        <p:txBody>
          <a:bodyPr wrap="square" rtlCol="0">
            <a:spAutoFit/>
          </a:bodyPr>
          <a:lstStyle/>
          <a:p>
            <a:r>
              <a:rPr lang="en-US" sz="1600" i="1" dirty="0" smtClean="0">
                <a:solidFill>
                  <a:srgbClr val="FF0000"/>
                </a:solidFill>
                <a:effectLst>
                  <a:outerShdw blurRad="38100" dist="38100" dir="2700000" algn="tl">
                    <a:srgbClr val="000000">
                      <a:alpha val="43137"/>
                    </a:srgbClr>
                  </a:outerShdw>
                </a:effectLst>
              </a:rPr>
              <a:t>Averaging deviations instead of clock times supports clocks entering/leaving the ensemble</a:t>
            </a:r>
            <a:endParaRPr lang="en-US" sz="1600" i="1" dirty="0">
              <a:solidFill>
                <a:srgbClr val="FF0000"/>
              </a:solidFill>
              <a:effectLst>
                <a:outerShdw blurRad="38100" dist="38100" dir="2700000" algn="tl">
                  <a:srgbClr val="000000">
                    <a:alpha val="43137"/>
                  </a:srgbClr>
                </a:outerShdw>
              </a:effectLst>
            </a:endParaRPr>
          </a:p>
        </p:txBody>
      </p:sp>
      <p:cxnSp>
        <p:nvCxnSpPr>
          <p:cNvPr id="9" name="Straight Arrow Connector 8"/>
          <p:cNvCxnSpPr/>
          <p:nvPr/>
        </p:nvCxnSpPr>
        <p:spPr>
          <a:xfrm rot="16200000" flipV="1">
            <a:off x="5563394" y="3352801"/>
            <a:ext cx="456406" cy="304006"/>
          </a:xfrm>
          <a:prstGeom prst="straightConnector1">
            <a:avLst/>
          </a:prstGeom>
          <a:ln w="15875">
            <a:solidFill>
              <a:srgbClr val="FF0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Clock State Estimator – Clock Model</a:t>
            </a:r>
            <a:endParaRPr lang="en-US" dirty="0"/>
          </a:p>
        </p:txBody>
      </p:sp>
      <p:sp>
        <p:nvSpPr>
          <p:cNvPr id="4" name="Title 1"/>
          <p:cNvSpPr txBox="1">
            <a:spLocks/>
          </p:cNvSpPr>
          <p:nvPr/>
        </p:nvSpPr>
        <p:spPr>
          <a:xfrm>
            <a:off x="381000" y="914400"/>
            <a:ext cx="7772400" cy="639762"/>
          </a:xfrm>
          <a:prstGeom prst="rect">
            <a:avLst/>
          </a:prstGeom>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Good model for most clocks:</a:t>
            </a:r>
            <a:r>
              <a:rPr kumimoji="0" lang="en-US" sz="2400" b="0" i="0" u="none" strike="noStrike" kern="1200" cap="none" spc="0" normalizeH="0" noProof="0" dirty="0" smtClean="0">
                <a:ln>
                  <a:noFill/>
                </a:ln>
                <a:solidFill>
                  <a:schemeClr val="tx1"/>
                </a:solidFill>
                <a:effectLst>
                  <a:outerShdw blurRad="38100" dist="38100" dir="2700000" algn="tl">
                    <a:srgbClr val="C0C0C0"/>
                  </a:outerShdw>
                </a:effectLst>
                <a:uLnTx/>
                <a:uFillTx/>
                <a:latin typeface="+mj-lt"/>
                <a:ea typeface="+mj-ea"/>
                <a:cs typeface="+mj-cs"/>
              </a:rPr>
              <a:t>  </a:t>
            </a:r>
            <a:r>
              <a:rPr kumimoji="0" lang="en-US" sz="24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4</a:t>
            </a:r>
            <a:r>
              <a:rPr kumimoji="0" lang="en-US" sz="2400" b="0" i="0" u="none" strike="noStrike" kern="1200" cap="none" spc="0" normalizeH="0" noProof="0" dirty="0" smtClean="0">
                <a:ln>
                  <a:noFill/>
                </a:ln>
                <a:solidFill>
                  <a:schemeClr val="tx1"/>
                </a:solidFill>
                <a:effectLst>
                  <a:outerShdw blurRad="38100" dist="38100" dir="2700000" algn="tl">
                    <a:srgbClr val="C0C0C0"/>
                  </a:outerShdw>
                </a:effectLst>
                <a:uLnTx/>
                <a:uFillTx/>
                <a:latin typeface="+mj-lt"/>
                <a:ea typeface="+mj-ea"/>
                <a:cs typeface="+mj-cs"/>
              </a:rPr>
              <a:t> state model</a:t>
            </a:r>
            <a:endParaRPr kumimoji="0" lang="en-US" sz="24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47" name="TextBox 75"/>
          <p:cNvSpPr txBox="1">
            <a:spLocks noChangeArrowheads="1"/>
          </p:cNvSpPr>
          <p:nvPr/>
        </p:nvSpPr>
        <p:spPr bwMode="auto">
          <a:xfrm>
            <a:off x="2514600" y="3198812"/>
            <a:ext cx="484188" cy="306388"/>
          </a:xfrm>
          <a:prstGeom prst="rect">
            <a:avLst/>
          </a:prstGeom>
          <a:noFill/>
          <a:ln w="9525">
            <a:noFill/>
            <a:miter lim="800000"/>
            <a:headEnd/>
            <a:tailEnd/>
          </a:ln>
        </p:spPr>
        <p:txBody>
          <a:bodyPr wrap="none">
            <a:spAutoFit/>
          </a:bodyPr>
          <a:lstStyle/>
          <a:p>
            <a:r>
              <a:rPr lang="en-US" sz="1400" i="1" dirty="0">
                <a:solidFill>
                  <a:srgbClr val="FF0000"/>
                </a:solidFill>
                <a:latin typeface="Arial" charset="0"/>
              </a:rPr>
              <a:t>drift</a:t>
            </a:r>
          </a:p>
        </p:txBody>
      </p:sp>
      <p:sp>
        <p:nvSpPr>
          <p:cNvPr id="48" name="TextBox 76"/>
          <p:cNvSpPr txBox="1">
            <a:spLocks noChangeArrowheads="1"/>
          </p:cNvSpPr>
          <p:nvPr/>
        </p:nvSpPr>
        <p:spPr bwMode="auto">
          <a:xfrm>
            <a:off x="4343400" y="3200400"/>
            <a:ext cx="970137" cy="307777"/>
          </a:xfrm>
          <a:prstGeom prst="rect">
            <a:avLst/>
          </a:prstGeom>
          <a:noFill/>
          <a:ln w="9525">
            <a:noFill/>
            <a:miter lim="800000"/>
            <a:headEnd/>
            <a:tailEnd/>
          </a:ln>
        </p:spPr>
        <p:txBody>
          <a:bodyPr wrap="none">
            <a:spAutoFit/>
          </a:bodyPr>
          <a:lstStyle/>
          <a:p>
            <a:r>
              <a:rPr lang="en-US" sz="1400" i="1" dirty="0">
                <a:solidFill>
                  <a:srgbClr val="FF0000"/>
                </a:solidFill>
                <a:latin typeface="Arial" charset="0"/>
              </a:rPr>
              <a:t>frequency</a:t>
            </a:r>
          </a:p>
        </p:txBody>
      </p:sp>
      <p:sp>
        <p:nvSpPr>
          <p:cNvPr id="49" name="TextBox 77"/>
          <p:cNvSpPr txBox="1">
            <a:spLocks noChangeArrowheads="1"/>
          </p:cNvSpPr>
          <p:nvPr/>
        </p:nvSpPr>
        <p:spPr bwMode="auto">
          <a:xfrm>
            <a:off x="6567488" y="3200400"/>
            <a:ext cx="671512" cy="306388"/>
          </a:xfrm>
          <a:prstGeom prst="rect">
            <a:avLst/>
          </a:prstGeom>
          <a:noFill/>
          <a:ln w="9525">
            <a:noFill/>
            <a:miter lim="800000"/>
            <a:headEnd/>
            <a:tailEnd/>
          </a:ln>
        </p:spPr>
        <p:txBody>
          <a:bodyPr wrap="none">
            <a:spAutoFit/>
          </a:bodyPr>
          <a:lstStyle/>
          <a:p>
            <a:r>
              <a:rPr lang="en-US" sz="1400" i="1" dirty="0">
                <a:solidFill>
                  <a:srgbClr val="FF0000"/>
                </a:solidFill>
                <a:latin typeface="Arial" charset="0"/>
              </a:rPr>
              <a:t>phase</a:t>
            </a:r>
          </a:p>
        </p:txBody>
      </p:sp>
      <p:sp>
        <p:nvSpPr>
          <p:cNvPr id="50" name="TextBox 78"/>
          <p:cNvSpPr txBox="1">
            <a:spLocks noChangeArrowheads="1"/>
          </p:cNvSpPr>
          <p:nvPr/>
        </p:nvSpPr>
        <p:spPr bwMode="auto">
          <a:xfrm>
            <a:off x="7467600" y="3200400"/>
            <a:ext cx="1676400" cy="523220"/>
          </a:xfrm>
          <a:prstGeom prst="rect">
            <a:avLst/>
          </a:prstGeom>
          <a:noFill/>
          <a:ln w="9525">
            <a:noFill/>
            <a:miter lim="800000"/>
            <a:headEnd/>
            <a:tailEnd/>
          </a:ln>
        </p:spPr>
        <p:txBody>
          <a:bodyPr wrap="square">
            <a:spAutoFit/>
          </a:bodyPr>
          <a:lstStyle/>
          <a:p>
            <a:r>
              <a:rPr lang="en-US" sz="1400" i="1" dirty="0">
                <a:solidFill>
                  <a:srgbClr val="FF0000"/>
                </a:solidFill>
                <a:latin typeface="Arial" charset="0"/>
              </a:rPr>
              <a:t>phase </a:t>
            </a:r>
            <a:r>
              <a:rPr lang="en-US" sz="1400" i="1" dirty="0" smtClean="0">
                <a:solidFill>
                  <a:srgbClr val="FF0000"/>
                </a:solidFill>
                <a:latin typeface="Arial" charset="0"/>
              </a:rPr>
              <a:t>+ </a:t>
            </a:r>
            <a:r>
              <a:rPr lang="en-US" sz="1400" i="1" dirty="0">
                <a:solidFill>
                  <a:srgbClr val="FF0000"/>
                </a:solidFill>
                <a:latin typeface="Arial" charset="0"/>
              </a:rPr>
              <a:t>white </a:t>
            </a:r>
            <a:r>
              <a:rPr lang="en-US" sz="1400" i="1" dirty="0" smtClean="0">
                <a:solidFill>
                  <a:srgbClr val="FF0000"/>
                </a:solidFill>
                <a:latin typeface="Arial" charset="0"/>
              </a:rPr>
              <a:t>phase noise</a:t>
            </a:r>
            <a:endParaRPr lang="en-US" sz="1400" i="1" dirty="0">
              <a:solidFill>
                <a:srgbClr val="FF0000"/>
              </a:solidFill>
              <a:latin typeface="Arial" charset="0"/>
            </a:endParaRPr>
          </a:p>
        </p:txBody>
      </p:sp>
      <p:sp>
        <p:nvSpPr>
          <p:cNvPr id="19" name="Text Box 59"/>
          <p:cNvSpPr txBox="1">
            <a:spLocks noChangeArrowheads="1"/>
          </p:cNvSpPr>
          <p:nvPr/>
        </p:nvSpPr>
        <p:spPr bwMode="auto">
          <a:xfrm>
            <a:off x="609600" y="3969603"/>
            <a:ext cx="7848600" cy="830997"/>
          </a:xfrm>
          <a:prstGeom prst="rect">
            <a:avLst/>
          </a:prstGeom>
          <a:noFill/>
          <a:ln w="9525">
            <a:noFill/>
            <a:miter lim="800000"/>
            <a:headEnd/>
            <a:tailEnd/>
          </a:ln>
        </p:spPr>
        <p:txBody>
          <a:bodyPr wrap="square">
            <a:spAutoFit/>
          </a:bodyPr>
          <a:lstStyle/>
          <a:p>
            <a:pPr algn="just">
              <a:spcBef>
                <a:spcPts val="300"/>
              </a:spcBef>
            </a:pPr>
            <a:r>
              <a:rPr lang="en-US" sz="1600" dirty="0" smtClean="0"/>
              <a:t>This model specifies a deterministic phase, derivative of phase (frequency), and second derivative of phase (drift) each with a random walk component.  An additional phase state is included in order to additionally model a pure white phase noise.</a:t>
            </a:r>
            <a:endParaRPr lang="en-US" sz="1600" dirty="0"/>
          </a:p>
        </p:txBody>
      </p:sp>
      <p:sp>
        <p:nvSpPr>
          <p:cNvPr id="19469"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9470" name="Picture 14"/>
          <p:cNvPicPr>
            <a:picLocks noChangeAspect="1" noChangeArrowheads="1"/>
          </p:cNvPicPr>
          <p:nvPr/>
        </p:nvPicPr>
        <p:blipFill>
          <a:blip r:embed="rId3" cstate="print"/>
          <a:srcRect/>
          <a:stretch>
            <a:fillRect/>
          </a:stretch>
        </p:blipFill>
        <p:spPr bwMode="auto">
          <a:xfrm>
            <a:off x="609600" y="1552575"/>
            <a:ext cx="7572375" cy="1724025"/>
          </a:xfrm>
          <a:prstGeom prst="rect">
            <a:avLst/>
          </a:prstGeom>
          <a:noFill/>
          <a:ln w="9525">
            <a:noFill/>
            <a:miter lim="800000"/>
            <a:headEnd/>
            <a:tailEnd/>
          </a:ln>
        </p:spPr>
      </p:pic>
      <p:sp>
        <p:nvSpPr>
          <p:cNvPr id="1947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7634142"/>
              </p:ext>
            </p:extLst>
          </p:nvPr>
        </p:nvGraphicFramePr>
        <p:xfrm>
          <a:off x="3429000" y="5095454"/>
          <a:ext cx="2747963" cy="597321"/>
        </p:xfrm>
        <a:graphic>
          <a:graphicData uri="http://schemas.openxmlformats.org/presentationml/2006/ole">
            <p:oleObj spid="_x0000_s42009" name="Equation" r:id="rId4" imgW="1168200" imgH="253800" progId="Equation.DSMT4">
              <p:embed/>
            </p:oleObj>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139029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Clock Power Law Process</a:t>
            </a:r>
            <a:endParaRPr lang="en-US" dirty="0"/>
          </a:p>
        </p:txBody>
      </p:sp>
      <p:pic>
        <p:nvPicPr>
          <p:cNvPr id="4" name="Picture 3" descr="common_power_laws.tiff"/>
          <p:cNvPicPr>
            <a:picLocks noChangeAspect="1"/>
          </p:cNvPicPr>
          <p:nvPr/>
        </p:nvPicPr>
        <p:blipFill>
          <a:blip r:embed="rId2"/>
          <a:stretch>
            <a:fillRect/>
          </a:stretch>
        </p:blipFill>
        <p:spPr>
          <a:xfrm>
            <a:off x="3188970" y="838200"/>
            <a:ext cx="5116830" cy="6019800"/>
          </a:xfrm>
          <a:prstGeom prst="rect">
            <a:avLst/>
          </a:prstGeom>
        </p:spPr>
      </p:pic>
      <p:sp>
        <p:nvSpPr>
          <p:cNvPr id="5" name="TextBox 4"/>
          <p:cNvSpPr txBox="1"/>
          <p:nvPr/>
        </p:nvSpPr>
        <p:spPr>
          <a:xfrm>
            <a:off x="1981200" y="1752600"/>
            <a:ext cx="796913" cy="369332"/>
          </a:xfrm>
          <a:prstGeom prst="rect">
            <a:avLst/>
          </a:prstGeom>
          <a:noFill/>
        </p:spPr>
        <p:txBody>
          <a:bodyPr wrap="none" rtlCol="0">
            <a:spAutoFit/>
          </a:bodyPr>
          <a:lstStyle/>
          <a:p>
            <a:r>
              <a:rPr lang="en-US" dirty="0" smtClean="0"/>
              <a:t>WHPH</a:t>
            </a:r>
            <a:endParaRPr lang="en-US" dirty="0"/>
          </a:p>
        </p:txBody>
      </p:sp>
      <p:sp>
        <p:nvSpPr>
          <p:cNvPr id="6" name="TextBox 5"/>
          <p:cNvSpPr txBox="1"/>
          <p:nvPr/>
        </p:nvSpPr>
        <p:spPr>
          <a:xfrm>
            <a:off x="1981200" y="2831068"/>
            <a:ext cx="650839" cy="369332"/>
          </a:xfrm>
          <a:prstGeom prst="rect">
            <a:avLst/>
          </a:prstGeom>
          <a:noFill/>
        </p:spPr>
        <p:txBody>
          <a:bodyPr wrap="none" rtlCol="0">
            <a:spAutoFit/>
          </a:bodyPr>
          <a:lstStyle/>
          <a:p>
            <a:r>
              <a:rPr lang="en-US" dirty="0" smtClean="0"/>
              <a:t>FLPH</a:t>
            </a:r>
            <a:endParaRPr lang="en-US" dirty="0"/>
          </a:p>
        </p:txBody>
      </p:sp>
      <p:sp>
        <p:nvSpPr>
          <p:cNvPr id="7" name="TextBox 6"/>
          <p:cNvSpPr txBox="1"/>
          <p:nvPr/>
        </p:nvSpPr>
        <p:spPr>
          <a:xfrm>
            <a:off x="1981200" y="3745468"/>
            <a:ext cx="776399" cy="369332"/>
          </a:xfrm>
          <a:prstGeom prst="rect">
            <a:avLst/>
          </a:prstGeom>
          <a:noFill/>
        </p:spPr>
        <p:txBody>
          <a:bodyPr wrap="none" rtlCol="0">
            <a:spAutoFit/>
          </a:bodyPr>
          <a:lstStyle/>
          <a:p>
            <a:r>
              <a:rPr lang="en-US" dirty="0" smtClean="0"/>
              <a:t>RWPH</a:t>
            </a:r>
            <a:endParaRPr lang="en-US" dirty="0"/>
          </a:p>
        </p:txBody>
      </p:sp>
      <p:sp>
        <p:nvSpPr>
          <p:cNvPr id="8" name="TextBox 7"/>
          <p:cNvSpPr txBox="1"/>
          <p:nvPr/>
        </p:nvSpPr>
        <p:spPr>
          <a:xfrm>
            <a:off x="1981200" y="4736068"/>
            <a:ext cx="620683" cy="369332"/>
          </a:xfrm>
          <a:prstGeom prst="rect">
            <a:avLst/>
          </a:prstGeom>
          <a:noFill/>
        </p:spPr>
        <p:txBody>
          <a:bodyPr wrap="none" rtlCol="0">
            <a:spAutoFit/>
          </a:bodyPr>
          <a:lstStyle/>
          <a:p>
            <a:r>
              <a:rPr lang="en-US" dirty="0" smtClean="0"/>
              <a:t>FLFR</a:t>
            </a:r>
            <a:endParaRPr lang="en-US" dirty="0"/>
          </a:p>
        </p:txBody>
      </p:sp>
      <p:sp>
        <p:nvSpPr>
          <p:cNvPr id="9" name="TextBox 8"/>
          <p:cNvSpPr txBox="1"/>
          <p:nvPr/>
        </p:nvSpPr>
        <p:spPr>
          <a:xfrm>
            <a:off x="1946287" y="5574268"/>
            <a:ext cx="748923" cy="369332"/>
          </a:xfrm>
          <a:prstGeom prst="rect">
            <a:avLst/>
          </a:prstGeom>
          <a:noFill/>
        </p:spPr>
        <p:txBody>
          <a:bodyPr wrap="none" rtlCol="0">
            <a:spAutoFit/>
          </a:bodyPr>
          <a:lstStyle/>
          <a:p>
            <a:r>
              <a:rPr lang="en-US" smtClean="0"/>
              <a:t>RWFR</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Multiple Per-Clock Weighting    </a:t>
            </a:r>
            <a:r>
              <a:rPr lang="en-US" sz="2400" i="1" dirty="0" smtClean="0"/>
              <a:t>(Stein)</a:t>
            </a:r>
            <a:endParaRPr lang="en-US" sz="2400" i="1" dirty="0"/>
          </a:p>
        </p:txBody>
      </p:sp>
      <p:sp>
        <p:nvSpPr>
          <p:cNvPr id="5" name="Content Placeholder 4"/>
          <p:cNvSpPr>
            <a:spLocks noGrp="1"/>
          </p:cNvSpPr>
          <p:nvPr>
            <p:ph idx="1"/>
          </p:nvPr>
        </p:nvSpPr>
        <p:spPr>
          <a:xfrm>
            <a:off x="457200" y="1219200"/>
            <a:ext cx="8229600" cy="5410200"/>
          </a:xfrm>
        </p:spPr>
        <p:txBody>
          <a:bodyPr>
            <a:normAutofit lnSpcReduction="10000"/>
          </a:bodyPr>
          <a:lstStyle/>
          <a:p>
            <a:r>
              <a:rPr lang="en-US" dirty="0" smtClean="0"/>
              <a:t>Adding multiple constraints to the system</a:t>
            </a:r>
          </a:p>
          <a:p>
            <a:pPr lvl="1"/>
            <a:r>
              <a:rPr lang="en-US" dirty="0" smtClean="0"/>
              <a:t>3 Independent random walks are filtered in the estimation process, one in each state (phase, frequency, and drift)</a:t>
            </a:r>
          </a:p>
          <a:p>
            <a:pPr lvl="1"/>
            <a:r>
              <a:rPr lang="en-US" dirty="0" smtClean="0"/>
              <a:t>RWPH + RWFR + RWDR (no flicker)</a:t>
            </a:r>
          </a:p>
          <a:p>
            <a:pPr lvl="1"/>
            <a:r>
              <a:rPr lang="en-US" dirty="0" smtClean="0"/>
              <a:t>3 separate weights/constraints imposed (</a:t>
            </a:r>
            <a:r>
              <a:rPr lang="en-US" i="1" dirty="0" smtClean="0"/>
              <a:t>Stein, ‘03</a:t>
            </a:r>
            <a:r>
              <a:rPr lang="en-US" dirty="0" smtClean="0"/>
              <a:t>)</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Additional constraints solve the </a:t>
            </a:r>
            <a:r>
              <a:rPr lang="en-US" dirty="0" err="1" smtClean="0"/>
              <a:t>observability</a:t>
            </a:r>
            <a:r>
              <a:rPr lang="en-US" dirty="0" smtClean="0"/>
              <a:t> problem explicitly</a:t>
            </a:r>
          </a:p>
          <a:p>
            <a:pPr lvl="1"/>
            <a:endParaRPr lang="en-US" dirty="0"/>
          </a:p>
        </p:txBody>
      </p:sp>
      <p:grpSp>
        <p:nvGrpSpPr>
          <p:cNvPr id="2" name="Group 21"/>
          <p:cNvGrpSpPr/>
          <p:nvPr/>
        </p:nvGrpSpPr>
        <p:grpSpPr>
          <a:xfrm>
            <a:off x="2971800" y="3492500"/>
            <a:ext cx="3048000" cy="1949450"/>
            <a:chOff x="2057400" y="3200400"/>
            <a:chExt cx="3048000" cy="1949450"/>
          </a:xfrm>
        </p:grpSpPr>
        <p:sp>
          <p:nvSpPr>
            <p:cNvPr id="10" name="Oval 9"/>
            <p:cNvSpPr/>
            <p:nvPr/>
          </p:nvSpPr>
          <p:spPr>
            <a:xfrm>
              <a:off x="4419600" y="3200400"/>
              <a:ext cx="685800" cy="533400"/>
            </a:xfrm>
            <a:prstGeom prst="ellipse">
              <a:avLst/>
            </a:prstGeom>
            <a:noFill/>
            <a:ln>
              <a:solidFill>
                <a:srgbClr val="FF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419600" y="3911600"/>
              <a:ext cx="685800" cy="533400"/>
            </a:xfrm>
            <a:prstGeom prst="ellipse">
              <a:avLst/>
            </a:prstGeom>
            <a:noFill/>
            <a:ln>
              <a:solidFill>
                <a:srgbClr val="FF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419600" y="4616450"/>
              <a:ext cx="685800" cy="533400"/>
            </a:xfrm>
            <a:prstGeom prst="ellipse">
              <a:avLst/>
            </a:prstGeom>
            <a:noFill/>
            <a:ln>
              <a:solidFill>
                <a:srgbClr val="FF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0" idx="2"/>
            </p:cNvCxnSpPr>
            <p:nvPr/>
          </p:nvCxnSpPr>
          <p:spPr>
            <a:xfrm rot="10800000" flipV="1">
              <a:off x="2057406" y="3467100"/>
              <a:ext cx="2362195" cy="1905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2"/>
            </p:cNvCxnSpPr>
            <p:nvPr/>
          </p:nvCxnSpPr>
          <p:spPr>
            <a:xfrm rot="10800000">
              <a:off x="2057400" y="3670300"/>
              <a:ext cx="2362200" cy="5080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2" idx="2"/>
            </p:cNvCxnSpPr>
            <p:nvPr/>
          </p:nvCxnSpPr>
          <p:spPr>
            <a:xfrm rot="10800000">
              <a:off x="2057400" y="3670300"/>
              <a:ext cx="2362200" cy="121285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685800" y="3429000"/>
            <a:ext cx="2209800" cy="1477328"/>
          </a:xfrm>
          <a:prstGeom prst="rect">
            <a:avLst/>
          </a:prstGeom>
          <a:noFill/>
        </p:spPr>
        <p:txBody>
          <a:bodyPr wrap="square" rtlCol="0">
            <a:spAutoFit/>
          </a:bodyPr>
          <a:lstStyle/>
          <a:p>
            <a:r>
              <a:rPr lang="en-US" dirty="0" smtClean="0">
                <a:solidFill>
                  <a:srgbClr val="FF0000"/>
                </a:solidFill>
                <a:effectLst>
                  <a:outerShdw blurRad="38100" dist="38100" dir="2700000" algn="tl">
                    <a:srgbClr val="000000">
                      <a:alpha val="43137"/>
                    </a:srgbClr>
                  </a:outerShdw>
                </a:effectLst>
              </a:rPr>
              <a:t>3 weights per clock each set inverse to the levels of RWPH, RWFR, &amp; RWDR, respectively</a:t>
            </a:r>
            <a:endParaRPr lang="en-US" dirty="0">
              <a:solidFill>
                <a:srgbClr val="FF0000"/>
              </a:solidFill>
              <a:effectLst>
                <a:outerShdw blurRad="38100" dist="38100" dir="2700000" algn="tl">
                  <a:srgbClr val="000000">
                    <a:alpha val="43137"/>
                  </a:srgbClr>
                </a:outerShdw>
              </a:effectLst>
            </a:endParaRPr>
          </a:p>
        </p:txBody>
      </p:sp>
      <p:graphicFrame>
        <p:nvGraphicFramePr>
          <p:cNvPr id="73731" name="Object 3"/>
          <p:cNvGraphicFramePr>
            <a:graphicFrameLocks noChangeAspect="1"/>
          </p:cNvGraphicFramePr>
          <p:nvPr/>
        </p:nvGraphicFramePr>
        <p:xfrm>
          <a:off x="5029200" y="3429000"/>
          <a:ext cx="3551665" cy="2083832"/>
        </p:xfrm>
        <a:graphic>
          <a:graphicData uri="http://schemas.openxmlformats.org/presentationml/2006/ole">
            <p:oleObj spid="_x0000_s5145" name="Equation" r:id="rId3" imgW="1981200" imgH="1320800" progId="Equation.3">
              <p:embed/>
            </p:oleObj>
          </a:graphicData>
        </a:graphic>
      </p:graphicFrame>
      <p:sp>
        <p:nvSpPr>
          <p:cNvPr id="13" name="Slide Number Placeholder 12"/>
          <p:cNvSpPr>
            <a:spLocks noGrp="1"/>
          </p:cNvSpPr>
          <p:nvPr>
            <p:ph type="sldNum" sz="quarter" idx="12"/>
          </p:nvPr>
        </p:nvSpPr>
        <p:spPr/>
        <p:txBody>
          <a:bodyPr/>
          <a:lstStyle/>
          <a:p>
            <a:fld id="{C315B589-6FBB-482C-A0E8-3F5ECC386D86}"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6" descr="C:\Users\ken senior\Desktop\three clock type timescale motivation example\three_clock_example.tiff"/>
          <p:cNvPicPr>
            <a:picLocks noChangeAspect="1" noChangeArrowheads="1"/>
          </p:cNvPicPr>
          <p:nvPr/>
        </p:nvPicPr>
        <p:blipFill>
          <a:blip r:embed="rId3" cstate="print"/>
          <a:srcRect l="2531" t="8702" r="2825" b="4278"/>
          <a:stretch>
            <a:fillRect/>
          </a:stretch>
        </p:blipFill>
        <p:spPr bwMode="auto">
          <a:xfrm>
            <a:off x="3537284" y="2191603"/>
            <a:ext cx="5334000" cy="3980597"/>
          </a:xfrm>
          <a:prstGeom prst="rect">
            <a:avLst/>
          </a:prstGeom>
          <a:noFill/>
          <a:ln>
            <a:solidFill>
              <a:srgbClr val="002060"/>
            </a:solidFill>
          </a:ln>
        </p:spPr>
      </p:pic>
      <p:sp>
        <p:nvSpPr>
          <p:cNvPr id="2" name="Title 1"/>
          <p:cNvSpPr>
            <a:spLocks noGrp="1"/>
          </p:cNvSpPr>
          <p:nvPr>
            <p:ph type="title"/>
          </p:nvPr>
        </p:nvSpPr>
        <p:spPr/>
        <p:txBody>
          <a:bodyPr/>
          <a:lstStyle/>
          <a:p>
            <a:r>
              <a:rPr lang="en-US" dirty="0" smtClean="0"/>
              <a:t>Multiple Per-Clock Weighting</a:t>
            </a:r>
            <a:endParaRPr lang="en-US" dirty="0"/>
          </a:p>
        </p:txBody>
      </p:sp>
      <p:sp>
        <p:nvSpPr>
          <p:cNvPr id="7" name="Content Placeholder 4"/>
          <p:cNvSpPr>
            <a:spLocks noGrp="1"/>
          </p:cNvSpPr>
          <p:nvPr>
            <p:ph idx="1"/>
          </p:nvPr>
        </p:nvSpPr>
        <p:spPr>
          <a:xfrm>
            <a:off x="76200" y="1219200"/>
            <a:ext cx="3733800" cy="4754563"/>
          </a:xfrm>
        </p:spPr>
        <p:txBody>
          <a:bodyPr/>
          <a:lstStyle/>
          <a:p>
            <a:r>
              <a:rPr lang="en-US" sz="2000" dirty="0" smtClean="0"/>
              <a:t>Example simulation with 3 clock types, each with different levels of RWPH, RWFR, &amp; RWDR noise</a:t>
            </a:r>
          </a:p>
          <a:p>
            <a:r>
              <a:rPr lang="en-US" sz="2000" dirty="0" smtClean="0"/>
              <a:t>Multiple weighting per clock allows a timescale which is optimized over a wide</a:t>
            </a:r>
            <a:br>
              <a:rPr lang="en-US" sz="2000" dirty="0" smtClean="0"/>
            </a:br>
            <a:r>
              <a:rPr lang="en-US" sz="2000" dirty="0" smtClean="0"/>
              <a:t>range of averaging intervals (e.g., daily, a few days, &amp; monthly)</a:t>
            </a:r>
            <a:endParaRPr lang="en-US" sz="2000" dirty="0"/>
          </a:p>
        </p:txBody>
      </p:sp>
      <p:sp>
        <p:nvSpPr>
          <p:cNvPr id="8" name="TextBox 7"/>
          <p:cNvSpPr txBox="1"/>
          <p:nvPr/>
        </p:nvSpPr>
        <p:spPr>
          <a:xfrm>
            <a:off x="152400" y="5646003"/>
            <a:ext cx="3581400" cy="830997"/>
          </a:xfrm>
          <a:prstGeom prst="rect">
            <a:avLst/>
          </a:prstGeom>
          <a:noFill/>
        </p:spPr>
        <p:txBody>
          <a:bodyPr wrap="square" rtlCol="0">
            <a:spAutoFit/>
          </a:bodyPr>
          <a:lstStyle/>
          <a:p>
            <a:r>
              <a:rPr lang="en-US" sz="1600" i="1" dirty="0" smtClean="0">
                <a:solidFill>
                  <a:srgbClr val="FF0000"/>
                </a:solidFill>
                <a:effectLst>
                  <a:outerShdw blurRad="38100" dist="38100" dir="2700000" algn="tl">
                    <a:srgbClr val="000000">
                      <a:alpha val="43137"/>
                    </a:srgbClr>
                  </a:outerShdw>
                </a:effectLst>
              </a:rPr>
              <a:t>Additional constraints produces a timescale better than any constituent clock at multiple averaging intervals</a:t>
            </a:r>
            <a:endParaRPr lang="en-US" sz="1600" i="1" dirty="0">
              <a:solidFill>
                <a:srgbClr val="FF0000"/>
              </a:solidFill>
              <a:effectLst>
                <a:outerShdw blurRad="38100" dist="38100" dir="2700000" algn="tl">
                  <a:srgbClr val="000000">
                    <a:alpha val="43137"/>
                  </a:srgbClr>
                </a:outerShdw>
              </a:effectLst>
            </a:endParaRPr>
          </a:p>
        </p:txBody>
      </p:sp>
      <p:cxnSp>
        <p:nvCxnSpPr>
          <p:cNvPr id="9" name="Straight Arrow Connector 8"/>
          <p:cNvCxnSpPr/>
          <p:nvPr/>
        </p:nvCxnSpPr>
        <p:spPr>
          <a:xfrm flipV="1">
            <a:off x="2667000" y="5334000"/>
            <a:ext cx="2057400" cy="341532"/>
          </a:xfrm>
          <a:prstGeom prst="straightConnector1">
            <a:avLst/>
          </a:prstGeom>
          <a:ln w="15875">
            <a:solidFill>
              <a:srgbClr val="FF0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4"/>
          <p:cNvSpPr txBox="1">
            <a:spLocks noChangeArrowheads="1"/>
          </p:cNvSpPr>
          <p:nvPr/>
        </p:nvSpPr>
        <p:spPr bwMode="auto">
          <a:xfrm>
            <a:off x="4680284" y="1524000"/>
            <a:ext cx="3352800" cy="406400"/>
          </a:xfrm>
          <a:prstGeom prst="rect">
            <a:avLst/>
          </a:prstGeom>
          <a:noFill/>
          <a:ln w="9525">
            <a:noFill/>
            <a:miter lim="800000"/>
            <a:headEnd/>
            <a:tailEnd/>
          </a:ln>
        </p:spPr>
        <p:txBody>
          <a:bodyPr>
            <a:spAutoFit/>
          </a:bodyPr>
          <a:lstStyle/>
          <a:p>
            <a:r>
              <a:rPr lang="en-US" sz="2000" dirty="0">
                <a:latin typeface="Arial" charset="0"/>
              </a:rPr>
              <a:t>Clock Ensemble Simulation</a:t>
            </a:r>
            <a:endParaRPr lang="en-US" sz="2000" i="1" dirty="0">
              <a:latin typeface="Arial" charset="0"/>
            </a:endParaRPr>
          </a:p>
        </p:txBody>
      </p:sp>
      <p:grpSp>
        <p:nvGrpSpPr>
          <p:cNvPr id="13" name="Group 14"/>
          <p:cNvGrpSpPr>
            <a:grpSpLocks/>
          </p:cNvGrpSpPr>
          <p:nvPr/>
        </p:nvGrpSpPr>
        <p:grpSpPr bwMode="auto">
          <a:xfrm>
            <a:off x="8853487" y="3124200"/>
            <a:ext cx="366713" cy="2438400"/>
            <a:chOff x="5471" y="1344"/>
            <a:chExt cx="231" cy="1536"/>
          </a:xfrm>
        </p:grpSpPr>
        <p:sp>
          <p:nvSpPr>
            <p:cNvPr id="14" name="Text Box 12"/>
            <p:cNvSpPr txBox="1">
              <a:spLocks noChangeArrowheads="1"/>
            </p:cNvSpPr>
            <p:nvPr/>
          </p:nvSpPr>
          <p:spPr bwMode="auto">
            <a:xfrm rot="5400000">
              <a:off x="5099" y="1716"/>
              <a:ext cx="975" cy="231"/>
            </a:xfrm>
            <a:prstGeom prst="rect">
              <a:avLst/>
            </a:prstGeom>
            <a:noFill/>
            <a:ln w="9525">
              <a:noFill/>
              <a:miter lim="800000"/>
              <a:headEnd/>
              <a:tailEnd/>
            </a:ln>
          </p:spPr>
          <p:txBody>
            <a:bodyPr wrap="none">
              <a:spAutoFit/>
            </a:bodyPr>
            <a:lstStyle/>
            <a:p>
              <a:r>
                <a:rPr lang="en-US" dirty="0"/>
                <a:t>more stable</a:t>
              </a:r>
            </a:p>
          </p:txBody>
        </p:sp>
        <p:sp>
          <p:nvSpPr>
            <p:cNvPr id="15" name="Line 13"/>
            <p:cNvSpPr>
              <a:spLocks noChangeShapeType="1"/>
            </p:cNvSpPr>
            <p:nvPr/>
          </p:nvSpPr>
          <p:spPr bwMode="auto">
            <a:xfrm>
              <a:off x="5567" y="2352"/>
              <a:ext cx="0" cy="528"/>
            </a:xfrm>
            <a:prstGeom prst="line">
              <a:avLst/>
            </a:prstGeom>
            <a:noFill/>
            <a:ln w="28575">
              <a:solidFill>
                <a:schemeClr val="tx1"/>
              </a:solidFill>
              <a:round/>
              <a:headEnd/>
              <a:tailEnd type="triangle" w="lg" len="lg"/>
            </a:ln>
          </p:spPr>
          <p:txBody>
            <a:bodyPr/>
            <a:lstStyle/>
            <a:p>
              <a:endParaRPr lang="en-US"/>
            </a:p>
          </p:txBody>
        </p:sp>
      </p:grpSp>
      <p:sp>
        <p:nvSpPr>
          <p:cNvPr id="16" name="TextBox 4"/>
          <p:cNvSpPr txBox="1">
            <a:spLocks noChangeArrowheads="1"/>
          </p:cNvSpPr>
          <p:nvPr/>
        </p:nvSpPr>
        <p:spPr bwMode="auto">
          <a:xfrm>
            <a:off x="5061284" y="1814096"/>
            <a:ext cx="3352800" cy="338554"/>
          </a:xfrm>
          <a:prstGeom prst="rect">
            <a:avLst/>
          </a:prstGeom>
          <a:noFill/>
          <a:ln w="9525">
            <a:noFill/>
            <a:miter lim="800000"/>
            <a:headEnd/>
            <a:tailEnd/>
          </a:ln>
        </p:spPr>
        <p:txBody>
          <a:bodyPr>
            <a:spAutoFit/>
          </a:bodyPr>
          <a:lstStyle/>
          <a:p>
            <a:r>
              <a:rPr lang="en-US" sz="1600" i="1" dirty="0" smtClean="0">
                <a:latin typeface="Arial" charset="0"/>
              </a:rPr>
              <a:t>12 Clocks of Three Types</a:t>
            </a:r>
            <a:endParaRPr lang="en-US" sz="1600" i="1"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What is a timescale?</a:t>
            </a:r>
          </a:p>
        </p:txBody>
      </p:sp>
      <p:sp>
        <p:nvSpPr>
          <p:cNvPr id="6" name="Content Placeholder 2"/>
          <p:cNvSpPr txBox="1">
            <a:spLocks/>
          </p:cNvSpPr>
          <p:nvPr/>
        </p:nvSpPr>
        <p:spPr bwMode="auto">
          <a:xfrm>
            <a:off x="457200" y="1219200"/>
            <a:ext cx="7848600" cy="3505200"/>
          </a:xfrm>
          <a:prstGeom prst="rect">
            <a:avLst/>
          </a:prstGeom>
          <a:noFill/>
          <a:ln w="9525">
            <a:noFill/>
            <a:miter lim="800000"/>
            <a:headEnd/>
            <a:tailEnd/>
          </a:ln>
        </p:spPr>
        <p:txBody>
          <a:bodyPr/>
          <a:lstStyle/>
          <a:p>
            <a:pPr marL="342900" lvl="3" indent="-342900" eaLnBrk="0" hangingPunct="0">
              <a:spcBef>
                <a:spcPts val="1200"/>
              </a:spcBef>
              <a:buFont typeface="Arial" pitchFamily="34" charset="0"/>
              <a:buChar char="•"/>
              <a:defRPr/>
            </a:pPr>
            <a:r>
              <a:rPr lang="en-US" sz="2400" dirty="0" smtClean="0"/>
              <a:t>The nature of our changing universe suggests/admits an “ordering” of events</a:t>
            </a:r>
          </a:p>
          <a:p>
            <a:pPr marL="342900" lvl="3" indent="-342900" eaLnBrk="0" hangingPunct="0">
              <a:spcBef>
                <a:spcPts val="1200"/>
              </a:spcBef>
              <a:buFont typeface="Arial" pitchFamily="34" charset="0"/>
              <a:buChar char="•"/>
              <a:defRPr/>
            </a:pPr>
            <a:r>
              <a:rPr lang="en-US" sz="2400" dirty="0" smtClean="0"/>
              <a:t>Need a system of marking or recording when events occur</a:t>
            </a:r>
          </a:p>
          <a:p>
            <a:pPr marL="342900" lvl="3" indent="-342900" eaLnBrk="0" hangingPunct="0">
              <a:spcBef>
                <a:spcPts val="1200"/>
              </a:spcBef>
              <a:buFont typeface="Arial" pitchFamily="34" charset="0"/>
              <a:buChar char="•"/>
              <a:defRPr/>
            </a:pPr>
            <a:r>
              <a:rPr lang="en-US" sz="2400" dirty="0" smtClean="0"/>
              <a:t>Also need a system of marking the duration of events (time interval)</a:t>
            </a:r>
          </a:p>
          <a:p>
            <a:pPr marL="342900" lvl="3" indent="-342900" eaLnBrk="0" hangingPunct="0">
              <a:spcBef>
                <a:spcPts val="1200"/>
              </a:spcBef>
              <a:buFont typeface="Arial" pitchFamily="34" charset="0"/>
              <a:buChar char="•"/>
              <a:defRPr/>
            </a:pPr>
            <a:r>
              <a:rPr lang="en-US" sz="2400" dirty="0" smtClean="0"/>
              <a:t>A time scale represents a system in which events may be ordered relative to one another and/or the duration of events may be quantified</a:t>
            </a:r>
          </a:p>
        </p:txBody>
      </p:sp>
      <p:sp>
        <p:nvSpPr>
          <p:cNvPr id="2" name="TextBox 1"/>
          <p:cNvSpPr txBox="1"/>
          <p:nvPr/>
        </p:nvSpPr>
        <p:spPr>
          <a:xfrm>
            <a:off x="1143000" y="5029200"/>
            <a:ext cx="6629400" cy="1200329"/>
          </a:xfrm>
          <a:prstGeom prst="rect">
            <a:avLst/>
          </a:prstGeom>
          <a:noFill/>
        </p:spPr>
        <p:txBody>
          <a:bodyPr wrap="square" rtlCol="0">
            <a:spAutoFit/>
          </a:bodyPr>
          <a:lstStyle/>
          <a:p>
            <a:r>
              <a:rPr lang="en-US" sz="2400" i="1" dirty="0" smtClean="0">
                <a:solidFill>
                  <a:srgbClr val="FF0000"/>
                </a:solidFill>
                <a:effectLst>
                  <a:outerShdw blurRad="38100" dist="38100" dir="2700000" algn="tl">
                    <a:srgbClr val="000000">
                      <a:alpha val="43137"/>
                    </a:srgbClr>
                  </a:outerShdw>
                </a:effectLst>
              </a:rPr>
              <a:t>BUT, can we really treat a reference time system of marking events without consideration of a spatial reference system?  NO</a:t>
            </a:r>
            <a:endParaRPr lang="en-US" sz="2400" i="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Corrected Clocks</a:t>
            </a:r>
            <a:endParaRPr lang="en-US" dirty="0"/>
          </a:p>
        </p:txBody>
      </p:sp>
      <p:graphicFrame>
        <p:nvGraphicFramePr>
          <p:cNvPr id="4" name="Object 140"/>
          <p:cNvGraphicFramePr>
            <a:graphicFrameLocks noChangeAspect="1"/>
          </p:cNvGraphicFramePr>
          <p:nvPr/>
        </p:nvGraphicFramePr>
        <p:xfrm>
          <a:off x="2921000" y="3060700"/>
          <a:ext cx="2741613" cy="482600"/>
        </p:xfrm>
        <a:graphic>
          <a:graphicData uri="http://schemas.openxmlformats.org/presentationml/2006/ole">
            <p:oleObj spid="_x0000_s50201" name="Equation" r:id="rId3" imgW="1358640" imgH="241200" progId="Equation.DSMT4">
              <p:embed/>
            </p:oleObj>
          </a:graphicData>
        </a:graphic>
      </p:graphicFrame>
      <p:sp>
        <p:nvSpPr>
          <p:cNvPr id="5" name="TextBox 4"/>
          <p:cNvSpPr txBox="1"/>
          <p:nvPr/>
        </p:nvSpPr>
        <p:spPr>
          <a:xfrm>
            <a:off x="762000" y="1219200"/>
            <a:ext cx="7620000" cy="1569660"/>
          </a:xfrm>
          <a:prstGeom prst="rect">
            <a:avLst/>
          </a:prstGeom>
          <a:noFill/>
        </p:spPr>
        <p:txBody>
          <a:bodyPr wrap="square" rtlCol="0">
            <a:spAutoFit/>
          </a:bodyPr>
          <a:lstStyle/>
          <a:p>
            <a:r>
              <a:rPr lang="en-US" sz="2400" dirty="0" smtClean="0"/>
              <a:t>Each clock’s states represent the state of the clock with respect to the ensemble.  The timescale is accessed via each clock in the ensemble by correcting the true clock’s phase state with its estimated phase: </a:t>
            </a:r>
            <a:endParaRPr lang="en-US" sz="2400" dirty="0"/>
          </a:p>
        </p:txBody>
      </p:sp>
      <p:sp>
        <p:nvSpPr>
          <p:cNvPr id="8" name="TextBox 7"/>
          <p:cNvSpPr txBox="1"/>
          <p:nvPr/>
        </p:nvSpPr>
        <p:spPr>
          <a:xfrm>
            <a:off x="3418738" y="3581400"/>
            <a:ext cx="1610462" cy="369332"/>
          </a:xfrm>
          <a:prstGeom prst="rect">
            <a:avLst/>
          </a:prstGeom>
          <a:noFill/>
        </p:spPr>
        <p:txBody>
          <a:bodyPr wrap="none" rtlCol="0">
            <a:spAutoFit/>
          </a:bodyPr>
          <a:lstStyle/>
          <a:p>
            <a:r>
              <a:rPr lang="en-US" dirty="0" smtClean="0"/>
              <a:t>corrected clock</a:t>
            </a:r>
            <a:endParaRPr lang="en-US" dirty="0"/>
          </a:p>
        </p:txBody>
      </p:sp>
      <p:sp>
        <p:nvSpPr>
          <p:cNvPr id="9" name="TextBox 8"/>
          <p:cNvSpPr txBox="1"/>
          <p:nvPr/>
        </p:nvSpPr>
        <p:spPr>
          <a:xfrm>
            <a:off x="685800" y="4343400"/>
            <a:ext cx="7620000" cy="1569660"/>
          </a:xfrm>
          <a:prstGeom prst="rect">
            <a:avLst/>
          </a:prstGeom>
          <a:noFill/>
        </p:spPr>
        <p:txBody>
          <a:bodyPr wrap="square" rtlCol="0">
            <a:spAutoFit/>
          </a:bodyPr>
          <a:lstStyle/>
          <a:p>
            <a:r>
              <a:rPr lang="en-US" sz="2400" dirty="0" smtClean="0"/>
              <a:t>One might decide to realize the timescale physically via a given clock by regularly adjusting (e.g., steering) a clock’s signal in order that the corrected clock value is maintained at zero</a:t>
            </a:r>
            <a:endParaRPr 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Non-Model Based Ensemble Timescales</a:t>
            </a:r>
            <a:endParaRPr lang="en-US" sz="3600" dirty="0"/>
          </a:p>
        </p:txBody>
      </p:sp>
      <p:sp>
        <p:nvSpPr>
          <p:cNvPr id="3" name="Content Placeholder 2"/>
          <p:cNvSpPr>
            <a:spLocks noGrp="1"/>
          </p:cNvSpPr>
          <p:nvPr>
            <p:ph idx="1"/>
          </p:nvPr>
        </p:nvSpPr>
        <p:spPr/>
        <p:txBody>
          <a:bodyPr/>
          <a:lstStyle/>
          <a:p>
            <a:r>
              <a:rPr lang="en-US" dirty="0" smtClean="0"/>
              <a:t>Multi-Scale Ensemble Timescale Algorithm (METS): Another approach to generating a timescale which does not require a clock model</a:t>
            </a:r>
          </a:p>
          <a:p>
            <a:r>
              <a:rPr lang="en-US" dirty="0" smtClean="0"/>
              <a:t>Based on mathematical wavelet transforms</a:t>
            </a:r>
          </a:p>
          <a:p>
            <a:r>
              <a:rPr lang="en-US" dirty="0" smtClean="0"/>
              <a:t>Produces a timescale optimal at </a:t>
            </a:r>
            <a:r>
              <a:rPr lang="en-US" b="1" i="1" dirty="0" smtClean="0">
                <a:solidFill>
                  <a:srgbClr val="FF0000"/>
                </a:solidFill>
              </a:rPr>
              <a:t>all</a:t>
            </a:r>
            <a:r>
              <a:rPr lang="en-US" dirty="0" smtClean="0"/>
              <a:t> averaging intervals</a:t>
            </a:r>
          </a:p>
          <a:p>
            <a:r>
              <a:rPr lang="en-US" dirty="0" smtClean="0"/>
              <a:t>Admits a very large class of noise processes, including flicker noises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3086" name="Picture 49" descr="motivate_wavelets_2"/>
          <p:cNvPicPr>
            <a:picLocks noChangeAspect="1" noChangeArrowheads="1"/>
          </p:cNvPicPr>
          <p:nvPr/>
        </p:nvPicPr>
        <p:blipFill>
          <a:blip r:embed="rId4" cstate="print"/>
          <a:srcRect l="10118" t="6451" r="8952" b="9906"/>
          <a:stretch>
            <a:fillRect/>
          </a:stretch>
        </p:blipFill>
        <p:spPr bwMode="auto">
          <a:xfrm>
            <a:off x="5038725" y="1903413"/>
            <a:ext cx="3971925" cy="4829175"/>
          </a:xfrm>
          <a:prstGeom prst="rect">
            <a:avLst/>
          </a:prstGeom>
          <a:noFill/>
          <a:ln w="9525">
            <a:noFill/>
            <a:miter lim="800000"/>
            <a:headEnd/>
            <a:tailEnd/>
          </a:ln>
        </p:spPr>
      </p:pic>
      <p:sp>
        <p:nvSpPr>
          <p:cNvPr id="3087" name="Rectangle 37"/>
          <p:cNvSpPr>
            <a:spLocks noChangeArrowheads="1"/>
          </p:cNvSpPr>
          <p:nvPr/>
        </p:nvSpPr>
        <p:spPr bwMode="auto">
          <a:xfrm>
            <a:off x="220663" y="3046413"/>
            <a:ext cx="4827587" cy="1066800"/>
          </a:xfrm>
          <a:prstGeom prst="rect">
            <a:avLst/>
          </a:prstGeom>
          <a:solidFill>
            <a:schemeClr val="accent1">
              <a:alpha val="14117"/>
            </a:schemeClr>
          </a:solidFill>
          <a:ln w="9525">
            <a:solidFill>
              <a:schemeClr val="tx1"/>
            </a:solidFill>
            <a:miter lim="800000"/>
            <a:headEnd/>
            <a:tailEnd/>
          </a:ln>
        </p:spPr>
        <p:txBody>
          <a:bodyPr wrap="none" anchor="ctr"/>
          <a:lstStyle/>
          <a:p>
            <a:pPr eaLnBrk="0" hangingPunct="0"/>
            <a:endParaRPr lang="en-US"/>
          </a:p>
        </p:txBody>
      </p:sp>
      <p:sp>
        <p:nvSpPr>
          <p:cNvPr id="2072" name="Text Box 38"/>
          <p:cNvSpPr txBox="1">
            <a:spLocks noChangeArrowheads="1"/>
          </p:cNvSpPr>
          <p:nvPr/>
        </p:nvSpPr>
        <p:spPr bwMode="auto">
          <a:xfrm>
            <a:off x="228600" y="3060700"/>
            <a:ext cx="381000" cy="461963"/>
          </a:xfrm>
          <a:prstGeom prst="rect">
            <a:avLst/>
          </a:prstGeom>
          <a:noFill/>
          <a:ln w="9525">
            <a:noFill/>
            <a:miter lim="800000"/>
            <a:headEnd/>
            <a:tailEnd/>
          </a:ln>
        </p:spPr>
        <p:txBody>
          <a:bodyPr>
            <a:spAutoFit/>
          </a:bodyPr>
          <a:lstStyle/>
          <a:p>
            <a:pPr eaLnBrk="0" hangingPunct="0">
              <a:spcBef>
                <a:spcPct val="50000"/>
              </a:spcBef>
              <a:defRPr/>
            </a:pPr>
            <a:r>
              <a:rPr lang="en-US">
                <a:effectLst>
                  <a:outerShdw blurRad="38100" dist="38100" dir="2700000" algn="tl">
                    <a:srgbClr val="000000">
                      <a:alpha val="43137"/>
                    </a:srgbClr>
                  </a:outerShdw>
                </a:effectLst>
              </a:rPr>
              <a:t>2</a:t>
            </a:r>
          </a:p>
        </p:txBody>
      </p:sp>
      <p:sp>
        <p:nvSpPr>
          <p:cNvPr id="3089" name="Text Box 41"/>
          <p:cNvSpPr txBox="1">
            <a:spLocks noChangeArrowheads="1"/>
          </p:cNvSpPr>
          <p:nvPr/>
        </p:nvSpPr>
        <p:spPr bwMode="auto">
          <a:xfrm>
            <a:off x="533400" y="3122613"/>
            <a:ext cx="4433888" cy="369887"/>
          </a:xfrm>
          <a:prstGeom prst="rect">
            <a:avLst/>
          </a:prstGeom>
          <a:noFill/>
          <a:ln w="9525">
            <a:noFill/>
            <a:miter lim="800000"/>
            <a:headEnd/>
            <a:tailEnd/>
          </a:ln>
        </p:spPr>
        <p:txBody>
          <a:bodyPr>
            <a:spAutoFit/>
          </a:bodyPr>
          <a:lstStyle/>
          <a:p>
            <a:pPr eaLnBrk="0" hangingPunct="0">
              <a:spcBef>
                <a:spcPct val="50000"/>
              </a:spcBef>
            </a:pPr>
            <a:r>
              <a:rPr lang="en-US" sz="900"/>
              <a:t>Over each scale, decouple the </a:t>
            </a:r>
            <a:r>
              <a:rPr lang="en-US" sz="900" i="1">
                <a:latin typeface="Times New Roman" pitchFamily="18" charset="0"/>
                <a:cs typeface="Times New Roman" pitchFamily="18" charset="0"/>
              </a:rPr>
              <a:t>N-1</a:t>
            </a:r>
            <a:r>
              <a:rPr lang="en-US" sz="900"/>
              <a:t> pairwise wavelet covariances into </a:t>
            </a:r>
            <a:r>
              <a:rPr lang="en-US" sz="900" i="1">
                <a:latin typeface="Times New Roman" pitchFamily="18" charset="0"/>
                <a:cs typeface="Times New Roman" pitchFamily="18" charset="0"/>
              </a:rPr>
              <a:t>N</a:t>
            </a:r>
            <a:r>
              <a:rPr lang="en-US" sz="900"/>
              <a:t> </a:t>
            </a:r>
            <a:r>
              <a:rPr lang="en-US" sz="900" b="1" i="1"/>
              <a:t>individual</a:t>
            </a:r>
            <a:r>
              <a:rPr lang="en-US" sz="900"/>
              <a:t> wavelet variances</a:t>
            </a:r>
          </a:p>
        </p:txBody>
      </p:sp>
      <p:sp>
        <p:nvSpPr>
          <p:cNvPr id="309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091" name="Rectangle 46"/>
          <p:cNvSpPr>
            <a:spLocks noChangeArrowheads="1"/>
          </p:cNvSpPr>
          <p:nvPr/>
        </p:nvSpPr>
        <p:spPr bwMode="auto">
          <a:xfrm>
            <a:off x="223838" y="5356225"/>
            <a:ext cx="4827587" cy="1066800"/>
          </a:xfrm>
          <a:prstGeom prst="rect">
            <a:avLst/>
          </a:prstGeom>
          <a:solidFill>
            <a:schemeClr val="accent1">
              <a:alpha val="14117"/>
            </a:schemeClr>
          </a:solidFill>
          <a:ln w="9525">
            <a:solidFill>
              <a:schemeClr val="tx1"/>
            </a:solidFill>
            <a:miter lim="800000"/>
            <a:headEnd/>
            <a:tailEnd/>
          </a:ln>
        </p:spPr>
        <p:txBody>
          <a:bodyPr wrap="none" anchor="ctr"/>
          <a:lstStyle/>
          <a:p>
            <a:pPr eaLnBrk="0" hangingPunct="0"/>
            <a:endParaRPr lang="en-US"/>
          </a:p>
        </p:txBody>
      </p:sp>
      <p:sp>
        <p:nvSpPr>
          <p:cNvPr id="3092" name="Rectangle 35"/>
          <p:cNvSpPr>
            <a:spLocks noChangeArrowheads="1"/>
          </p:cNvSpPr>
          <p:nvPr/>
        </p:nvSpPr>
        <p:spPr bwMode="auto">
          <a:xfrm>
            <a:off x="217488" y="1892300"/>
            <a:ext cx="4824412" cy="1066800"/>
          </a:xfrm>
          <a:prstGeom prst="rect">
            <a:avLst/>
          </a:prstGeom>
          <a:solidFill>
            <a:schemeClr val="accent1">
              <a:alpha val="14117"/>
            </a:schemeClr>
          </a:solidFill>
          <a:ln w="9525">
            <a:solidFill>
              <a:schemeClr val="tx1"/>
            </a:solidFill>
            <a:miter lim="800000"/>
            <a:headEnd/>
            <a:tailEnd/>
          </a:ln>
        </p:spPr>
        <p:txBody>
          <a:bodyPr wrap="none" anchor="ctr"/>
          <a:lstStyle/>
          <a:p>
            <a:pPr eaLnBrk="0" hangingPunct="0"/>
            <a:endParaRPr lang="en-US"/>
          </a:p>
        </p:txBody>
      </p:sp>
      <p:sp>
        <p:nvSpPr>
          <p:cNvPr id="3093" name="Rectangle 39"/>
          <p:cNvSpPr>
            <a:spLocks noChangeArrowheads="1"/>
          </p:cNvSpPr>
          <p:nvPr/>
        </p:nvSpPr>
        <p:spPr bwMode="auto">
          <a:xfrm>
            <a:off x="228600" y="4189413"/>
            <a:ext cx="4827588" cy="1066800"/>
          </a:xfrm>
          <a:prstGeom prst="rect">
            <a:avLst/>
          </a:prstGeom>
          <a:solidFill>
            <a:schemeClr val="accent1">
              <a:alpha val="14117"/>
            </a:schemeClr>
          </a:solidFill>
          <a:ln w="9525">
            <a:solidFill>
              <a:schemeClr val="tx1"/>
            </a:solidFill>
            <a:miter lim="800000"/>
            <a:headEnd/>
            <a:tailEnd/>
          </a:ln>
        </p:spPr>
        <p:txBody>
          <a:bodyPr wrap="none" anchor="ctr"/>
          <a:lstStyle/>
          <a:p>
            <a:pPr eaLnBrk="0" hangingPunct="0"/>
            <a:endParaRPr lang="en-US"/>
          </a:p>
        </p:txBody>
      </p:sp>
      <p:sp>
        <p:nvSpPr>
          <p:cNvPr id="3094" name="Text Box 17"/>
          <p:cNvSpPr txBox="1">
            <a:spLocks noChangeArrowheads="1"/>
          </p:cNvSpPr>
          <p:nvPr/>
        </p:nvSpPr>
        <p:spPr bwMode="auto">
          <a:xfrm>
            <a:off x="2354262" y="3467100"/>
            <a:ext cx="1279525" cy="231775"/>
          </a:xfrm>
          <a:prstGeom prst="rect">
            <a:avLst/>
          </a:prstGeom>
          <a:noFill/>
          <a:ln w="9525">
            <a:noFill/>
            <a:miter lim="800000"/>
            <a:headEnd/>
            <a:tailEnd/>
          </a:ln>
        </p:spPr>
        <p:txBody>
          <a:bodyPr>
            <a:spAutoFit/>
          </a:bodyPr>
          <a:lstStyle/>
          <a:p>
            <a:pPr eaLnBrk="0" hangingPunct="0">
              <a:spcBef>
                <a:spcPct val="50000"/>
              </a:spcBef>
            </a:pPr>
            <a:r>
              <a:rPr lang="en-US" sz="900" b="1" dirty="0"/>
              <a:t>N-Cornered HAT</a:t>
            </a:r>
          </a:p>
        </p:txBody>
      </p:sp>
      <p:sp>
        <p:nvSpPr>
          <p:cNvPr id="3095" name="Text Box 14"/>
          <p:cNvSpPr txBox="1">
            <a:spLocks noChangeArrowheads="1"/>
          </p:cNvSpPr>
          <p:nvPr/>
        </p:nvSpPr>
        <p:spPr bwMode="auto">
          <a:xfrm>
            <a:off x="517525" y="1939925"/>
            <a:ext cx="4433888" cy="228600"/>
          </a:xfrm>
          <a:prstGeom prst="rect">
            <a:avLst/>
          </a:prstGeom>
          <a:noFill/>
          <a:ln w="9525">
            <a:noFill/>
            <a:miter lim="800000"/>
            <a:headEnd/>
            <a:tailEnd/>
          </a:ln>
        </p:spPr>
        <p:txBody>
          <a:bodyPr>
            <a:spAutoFit/>
          </a:bodyPr>
          <a:lstStyle/>
          <a:p>
            <a:pPr eaLnBrk="0" hangingPunct="0">
              <a:spcBef>
                <a:spcPct val="50000"/>
              </a:spcBef>
            </a:pPr>
            <a:r>
              <a:rPr lang="en-US" sz="900"/>
              <a:t>Apply wavelet transform to obtain wavelet coefficients &amp; wavelet covariances</a:t>
            </a:r>
          </a:p>
        </p:txBody>
      </p:sp>
      <p:graphicFrame>
        <p:nvGraphicFramePr>
          <p:cNvPr id="3074" name="Object 23"/>
          <p:cNvGraphicFramePr>
            <a:graphicFrameLocks noChangeAspect="1"/>
          </p:cNvGraphicFramePr>
          <p:nvPr/>
        </p:nvGraphicFramePr>
        <p:xfrm>
          <a:off x="3833813" y="5892800"/>
          <a:ext cx="585787" cy="319088"/>
        </p:xfrm>
        <a:graphic>
          <a:graphicData uri="http://schemas.openxmlformats.org/presentationml/2006/ole">
            <p:oleObj spid="_x0000_s70713" name="Equation" r:id="rId5" imgW="419040" imgH="228600" progId="Equation.DSMT4">
              <p:embed/>
            </p:oleObj>
          </a:graphicData>
        </a:graphic>
      </p:graphicFrame>
      <p:sp>
        <p:nvSpPr>
          <p:cNvPr id="2071" name="Text Box 36"/>
          <p:cNvSpPr txBox="1">
            <a:spLocks noChangeArrowheads="1"/>
          </p:cNvSpPr>
          <p:nvPr/>
        </p:nvSpPr>
        <p:spPr bwMode="auto">
          <a:xfrm>
            <a:off x="217488" y="1860550"/>
            <a:ext cx="468312" cy="461963"/>
          </a:xfrm>
          <a:prstGeom prst="rect">
            <a:avLst/>
          </a:prstGeom>
          <a:noFill/>
          <a:ln w="9525">
            <a:noFill/>
            <a:miter lim="800000"/>
            <a:headEnd/>
            <a:tailEnd/>
          </a:ln>
        </p:spPr>
        <p:txBody>
          <a:bodyPr>
            <a:spAutoFit/>
          </a:bodyPr>
          <a:lstStyle/>
          <a:p>
            <a:pPr eaLnBrk="0" hangingPunct="0">
              <a:spcBef>
                <a:spcPct val="50000"/>
              </a:spcBef>
              <a:defRPr/>
            </a:pPr>
            <a:r>
              <a:rPr lang="en-US" dirty="0">
                <a:effectLst>
                  <a:outerShdw blurRad="38100" dist="38100" dir="2700000" algn="tl">
                    <a:srgbClr val="000000">
                      <a:alpha val="43137"/>
                    </a:srgbClr>
                  </a:outerShdw>
                </a:effectLst>
              </a:rPr>
              <a:t>1</a:t>
            </a:r>
          </a:p>
        </p:txBody>
      </p:sp>
      <p:sp>
        <p:nvSpPr>
          <p:cNvPr id="2073" name="Text Box 40"/>
          <p:cNvSpPr txBox="1">
            <a:spLocks noChangeArrowheads="1"/>
          </p:cNvSpPr>
          <p:nvPr/>
        </p:nvSpPr>
        <p:spPr bwMode="auto">
          <a:xfrm>
            <a:off x="236538" y="4195763"/>
            <a:ext cx="381000" cy="461962"/>
          </a:xfrm>
          <a:prstGeom prst="rect">
            <a:avLst/>
          </a:prstGeom>
          <a:noFill/>
          <a:ln w="9525">
            <a:noFill/>
            <a:miter lim="800000"/>
            <a:headEnd/>
            <a:tailEnd/>
          </a:ln>
        </p:spPr>
        <p:txBody>
          <a:bodyPr>
            <a:spAutoFit/>
          </a:bodyPr>
          <a:lstStyle/>
          <a:p>
            <a:pPr eaLnBrk="0" hangingPunct="0">
              <a:spcBef>
                <a:spcPct val="50000"/>
              </a:spcBef>
              <a:defRPr/>
            </a:pPr>
            <a:r>
              <a:rPr lang="en-US">
                <a:effectLst>
                  <a:outerShdw blurRad="38100" dist="38100" dir="2700000" algn="tl">
                    <a:srgbClr val="000000">
                      <a:alpha val="43137"/>
                    </a:srgbClr>
                  </a:outerShdw>
                </a:effectLst>
              </a:rPr>
              <a:t>3</a:t>
            </a:r>
          </a:p>
        </p:txBody>
      </p:sp>
      <p:sp>
        <p:nvSpPr>
          <p:cNvPr id="3099" name="Text Box 42"/>
          <p:cNvSpPr txBox="1">
            <a:spLocks noChangeArrowheads="1"/>
          </p:cNvSpPr>
          <p:nvPr/>
        </p:nvSpPr>
        <p:spPr bwMode="auto">
          <a:xfrm>
            <a:off x="533400" y="4286250"/>
            <a:ext cx="4433888" cy="228600"/>
          </a:xfrm>
          <a:prstGeom prst="rect">
            <a:avLst/>
          </a:prstGeom>
          <a:noFill/>
          <a:ln w="9525">
            <a:noFill/>
            <a:miter lim="800000"/>
            <a:headEnd/>
            <a:tailEnd/>
          </a:ln>
        </p:spPr>
        <p:txBody>
          <a:bodyPr>
            <a:spAutoFit/>
          </a:bodyPr>
          <a:lstStyle/>
          <a:p>
            <a:pPr eaLnBrk="0" hangingPunct="0">
              <a:spcBef>
                <a:spcPct val="50000"/>
              </a:spcBef>
            </a:pPr>
            <a:r>
              <a:rPr lang="en-US" sz="900"/>
              <a:t>Form per-clock/per-scale weights</a:t>
            </a:r>
          </a:p>
        </p:txBody>
      </p:sp>
      <p:sp>
        <p:nvSpPr>
          <p:cNvPr id="2076" name="Text Box 44"/>
          <p:cNvSpPr txBox="1">
            <a:spLocks noChangeArrowheads="1"/>
          </p:cNvSpPr>
          <p:nvPr/>
        </p:nvSpPr>
        <p:spPr bwMode="auto">
          <a:xfrm>
            <a:off x="241300" y="5346700"/>
            <a:ext cx="381000" cy="461963"/>
          </a:xfrm>
          <a:prstGeom prst="rect">
            <a:avLst/>
          </a:prstGeom>
          <a:noFill/>
          <a:ln w="9525">
            <a:noFill/>
            <a:miter lim="800000"/>
            <a:headEnd/>
            <a:tailEnd/>
          </a:ln>
        </p:spPr>
        <p:txBody>
          <a:bodyPr>
            <a:spAutoFit/>
          </a:bodyPr>
          <a:lstStyle/>
          <a:p>
            <a:pPr eaLnBrk="0" hangingPunct="0">
              <a:spcBef>
                <a:spcPct val="50000"/>
              </a:spcBef>
              <a:defRPr/>
            </a:pPr>
            <a:r>
              <a:rPr lang="en-US">
                <a:effectLst>
                  <a:outerShdw blurRad="38100" dist="38100" dir="2700000" algn="tl">
                    <a:srgbClr val="000000">
                      <a:alpha val="43137"/>
                    </a:srgbClr>
                  </a:outerShdw>
                </a:effectLst>
              </a:rPr>
              <a:t>4</a:t>
            </a:r>
          </a:p>
        </p:txBody>
      </p:sp>
      <p:sp>
        <p:nvSpPr>
          <p:cNvPr id="3101" name="Text Box 47"/>
          <p:cNvSpPr txBox="1">
            <a:spLocks noChangeArrowheads="1"/>
          </p:cNvSpPr>
          <p:nvPr/>
        </p:nvSpPr>
        <p:spPr bwMode="auto">
          <a:xfrm>
            <a:off x="528638" y="5453063"/>
            <a:ext cx="4433887" cy="228600"/>
          </a:xfrm>
          <a:prstGeom prst="rect">
            <a:avLst/>
          </a:prstGeom>
          <a:noFill/>
          <a:ln w="9525">
            <a:noFill/>
            <a:miter lim="800000"/>
            <a:headEnd/>
            <a:tailEnd/>
          </a:ln>
        </p:spPr>
        <p:txBody>
          <a:bodyPr>
            <a:spAutoFit/>
          </a:bodyPr>
          <a:lstStyle/>
          <a:p>
            <a:pPr eaLnBrk="0" hangingPunct="0">
              <a:spcBef>
                <a:spcPct val="50000"/>
              </a:spcBef>
            </a:pPr>
            <a:r>
              <a:rPr lang="en-US" sz="900" dirty="0"/>
              <a:t>Apply inverse wavelet transform to </a:t>
            </a:r>
            <a:r>
              <a:rPr lang="en-US" sz="900" dirty="0" smtClean="0"/>
              <a:t>the weighted sum of the wavelet </a:t>
            </a:r>
            <a:r>
              <a:rPr lang="en-US" sz="900" dirty="0" err="1" smtClean="0"/>
              <a:t>coeficients</a:t>
            </a:r>
            <a:r>
              <a:rPr lang="en-US" sz="900" dirty="0" smtClean="0"/>
              <a:t> </a:t>
            </a:r>
            <a:endParaRPr lang="en-US" sz="900" dirty="0"/>
          </a:p>
        </p:txBody>
      </p:sp>
      <p:sp>
        <p:nvSpPr>
          <p:cNvPr id="3103" name="Line 29"/>
          <p:cNvSpPr>
            <a:spLocks noChangeShapeType="1"/>
          </p:cNvSpPr>
          <p:nvPr/>
        </p:nvSpPr>
        <p:spPr bwMode="auto">
          <a:xfrm>
            <a:off x="2414587" y="3703637"/>
            <a:ext cx="1096963" cy="0"/>
          </a:xfrm>
          <a:prstGeom prst="line">
            <a:avLst/>
          </a:prstGeom>
          <a:noFill/>
          <a:ln w="22225">
            <a:solidFill>
              <a:schemeClr val="tx1"/>
            </a:solidFill>
            <a:round/>
            <a:headEnd/>
            <a:tailEnd type="triangle" w="med" len="med"/>
          </a:ln>
        </p:spPr>
        <p:txBody>
          <a:bodyPr/>
          <a:lstStyle/>
          <a:p>
            <a:pPr>
              <a:defRPr/>
            </a:pPr>
            <a:endParaRPr lang="en-US">
              <a:effectLst>
                <a:outerShdw blurRad="38100" dist="38100" dir="2700000" algn="tl">
                  <a:srgbClr val="000000">
                    <a:alpha val="43137"/>
                  </a:srgbClr>
                </a:outerShdw>
              </a:effectLst>
            </a:endParaRPr>
          </a:p>
        </p:txBody>
      </p:sp>
      <p:pic>
        <p:nvPicPr>
          <p:cNvPr id="2" name="Picture 50" descr="motivate_wavelets_1"/>
          <p:cNvPicPr>
            <a:picLocks noChangeAspect="1" noChangeArrowheads="1"/>
          </p:cNvPicPr>
          <p:nvPr/>
        </p:nvPicPr>
        <p:blipFill>
          <a:blip r:embed="rId6" cstate="print"/>
          <a:srcRect l="11765" r="18628"/>
          <a:stretch>
            <a:fillRect/>
          </a:stretch>
        </p:blipFill>
        <p:spPr bwMode="auto">
          <a:xfrm>
            <a:off x="5229225" y="1404938"/>
            <a:ext cx="3757613" cy="485775"/>
          </a:xfrm>
          <a:prstGeom prst="rect">
            <a:avLst/>
          </a:prstGeom>
          <a:noFill/>
          <a:ln w="9525">
            <a:noFill/>
            <a:miter lim="800000"/>
            <a:headEnd/>
            <a:tailEnd/>
          </a:ln>
        </p:spPr>
      </p:pic>
      <p:sp>
        <p:nvSpPr>
          <p:cNvPr id="39" name="Rectangle 2"/>
          <p:cNvSpPr txBox="1">
            <a:spLocks noChangeArrowheads="1"/>
          </p:cNvSpPr>
          <p:nvPr/>
        </p:nvSpPr>
        <p:spPr bwMode="auto">
          <a:xfrm>
            <a:off x="457200" y="122238"/>
            <a:ext cx="8229600" cy="868362"/>
          </a:xfrm>
          <a:prstGeom prst="rect">
            <a:avLst/>
          </a:prstGeom>
          <a:noFill/>
          <a:ln>
            <a:miter lim="800000"/>
            <a:headEnd/>
            <a:tailEnd/>
          </a:ln>
        </p:spPr>
        <p:txBody>
          <a:bodyPr>
            <a:normAutofit/>
          </a:bodyPr>
          <a:lstStyle/>
          <a:p>
            <a:pPr fontAlgn="auto">
              <a:spcAft>
                <a:spcPts val="0"/>
              </a:spcAft>
              <a:defRPr/>
            </a:pPr>
            <a:r>
              <a:rPr lang="en-US" sz="3200" i="1" dirty="0" smtClean="0">
                <a:latin typeface="+mj-lt"/>
                <a:ea typeface="+mj-ea"/>
                <a:cs typeface="+mj-cs"/>
              </a:rPr>
              <a:t>METS Algorithm </a:t>
            </a:r>
            <a:r>
              <a:rPr lang="en-US" sz="1600" i="1" dirty="0" smtClean="0">
                <a:latin typeface="+mj-lt"/>
                <a:ea typeface="+mj-ea"/>
                <a:cs typeface="+mj-cs"/>
              </a:rPr>
              <a:t> </a:t>
            </a:r>
            <a:r>
              <a:rPr lang="en-US" sz="1600" i="1" dirty="0">
                <a:latin typeface="+mj-lt"/>
                <a:ea typeface="+mj-ea"/>
                <a:cs typeface="+mj-cs"/>
              </a:rPr>
              <a:t>(post-processed) </a:t>
            </a:r>
            <a:endParaRPr lang="en-US" sz="1200" i="1" dirty="0">
              <a:latin typeface="+mj-lt"/>
              <a:ea typeface="+mj-ea"/>
              <a:cs typeface="+mj-cs"/>
            </a:endParaRPr>
          </a:p>
        </p:txBody>
      </p:sp>
      <p:graphicFrame>
        <p:nvGraphicFramePr>
          <p:cNvPr id="3075" name="Object 35"/>
          <p:cNvGraphicFramePr>
            <a:graphicFrameLocks noChangeAspect="1"/>
          </p:cNvGraphicFramePr>
          <p:nvPr/>
        </p:nvGraphicFramePr>
        <p:xfrm>
          <a:off x="5638800" y="1143000"/>
          <a:ext cx="568325" cy="320675"/>
        </p:xfrm>
        <a:graphic>
          <a:graphicData uri="http://schemas.openxmlformats.org/presentationml/2006/ole">
            <p:oleObj spid="_x0000_s70714" name="Equation" r:id="rId7" imgW="406080" imgH="228600" progId="Equation.3">
              <p:embed/>
            </p:oleObj>
          </a:graphicData>
        </a:graphic>
      </p:graphicFrame>
      <p:graphicFrame>
        <p:nvGraphicFramePr>
          <p:cNvPr id="3076" name="Object 36"/>
          <p:cNvGraphicFramePr>
            <a:graphicFrameLocks noChangeAspect="1"/>
          </p:cNvGraphicFramePr>
          <p:nvPr/>
        </p:nvGraphicFramePr>
        <p:xfrm>
          <a:off x="404813" y="990600"/>
          <a:ext cx="3963987" cy="320675"/>
        </p:xfrm>
        <a:graphic>
          <a:graphicData uri="http://schemas.openxmlformats.org/presentationml/2006/ole">
            <p:oleObj spid="_x0000_s70715" name="Equation" r:id="rId8" imgW="2831760" imgH="228600" progId="Equation.3">
              <p:embed/>
            </p:oleObj>
          </a:graphicData>
        </a:graphic>
      </p:graphicFrame>
      <p:graphicFrame>
        <p:nvGraphicFramePr>
          <p:cNvPr id="3077" name="Object 37"/>
          <p:cNvGraphicFramePr>
            <a:graphicFrameLocks noChangeAspect="1"/>
          </p:cNvGraphicFramePr>
          <p:nvPr/>
        </p:nvGraphicFramePr>
        <p:xfrm>
          <a:off x="1463675" y="2260600"/>
          <a:ext cx="330200" cy="288925"/>
        </p:xfrm>
        <a:graphic>
          <a:graphicData uri="http://schemas.openxmlformats.org/presentationml/2006/ole">
            <p:oleObj spid="_x0000_s70716" name="Equation" r:id="rId9" imgW="203040" imgH="177480" progId="Equation.3">
              <p:embed/>
            </p:oleObj>
          </a:graphicData>
        </a:graphic>
      </p:graphicFrame>
      <p:graphicFrame>
        <p:nvGraphicFramePr>
          <p:cNvPr id="3078" name="Object 38"/>
          <p:cNvGraphicFramePr>
            <a:graphicFrameLocks noChangeAspect="1"/>
          </p:cNvGraphicFramePr>
          <p:nvPr/>
        </p:nvGraphicFramePr>
        <p:xfrm>
          <a:off x="1036638" y="4633913"/>
          <a:ext cx="3333750" cy="400050"/>
        </p:xfrm>
        <a:graphic>
          <a:graphicData uri="http://schemas.openxmlformats.org/presentationml/2006/ole">
            <p:oleObj spid="_x0000_s70717" name="Equation" r:id="rId10" imgW="2438280" imgH="291960" progId="Equation.3">
              <p:embed/>
            </p:oleObj>
          </a:graphicData>
        </a:graphic>
      </p:graphicFrame>
      <p:graphicFrame>
        <p:nvGraphicFramePr>
          <p:cNvPr id="3079" name="Object 39"/>
          <p:cNvGraphicFramePr>
            <a:graphicFrameLocks noChangeAspect="1"/>
          </p:cNvGraphicFramePr>
          <p:nvPr/>
        </p:nvGraphicFramePr>
        <p:xfrm>
          <a:off x="3016250" y="5735638"/>
          <a:ext cx="433388" cy="330200"/>
        </p:xfrm>
        <a:graphic>
          <a:graphicData uri="http://schemas.openxmlformats.org/presentationml/2006/ole">
            <p:oleObj spid="_x0000_s70718" name="Equation" r:id="rId11" imgW="266400" imgH="203040" progId="Equation.3">
              <p:embed/>
            </p:oleObj>
          </a:graphicData>
        </a:graphic>
      </p:graphicFrame>
      <p:sp>
        <p:nvSpPr>
          <p:cNvPr id="35" name="TextBox 34"/>
          <p:cNvSpPr txBox="1"/>
          <p:nvPr/>
        </p:nvSpPr>
        <p:spPr>
          <a:xfrm>
            <a:off x="152400" y="1524000"/>
            <a:ext cx="3303588" cy="369887"/>
          </a:xfrm>
          <a:prstGeom prst="rect">
            <a:avLst/>
          </a:prstGeom>
          <a:noFill/>
        </p:spPr>
        <p:txBody>
          <a:bodyPr>
            <a:spAutoFit/>
          </a:bodyPr>
          <a:lstStyle/>
          <a:p>
            <a:pPr>
              <a:defRPr/>
            </a:pPr>
            <a:r>
              <a:rPr lang="en-US" sz="1800" dirty="0" smtClean="0">
                <a:effectLst>
                  <a:outerShdw blurRad="38100" dist="38100" dir="2700000" algn="tl">
                    <a:srgbClr val="000000">
                      <a:alpha val="43137"/>
                    </a:srgbClr>
                  </a:outerShdw>
                </a:effectLst>
              </a:rPr>
              <a:t>METS  4-Step </a:t>
            </a:r>
            <a:r>
              <a:rPr lang="en-US" sz="1800" dirty="0">
                <a:effectLst>
                  <a:outerShdw blurRad="38100" dist="38100" dir="2700000" algn="tl">
                    <a:srgbClr val="000000">
                      <a:alpha val="43137"/>
                    </a:srgbClr>
                  </a:outerShdw>
                </a:effectLst>
              </a:rPr>
              <a:t>Algorithm</a:t>
            </a:r>
          </a:p>
        </p:txBody>
      </p:sp>
      <p:graphicFrame>
        <p:nvGraphicFramePr>
          <p:cNvPr id="3080" name="Object 13"/>
          <p:cNvGraphicFramePr>
            <a:graphicFrameLocks noChangeAspect="1"/>
          </p:cNvGraphicFramePr>
          <p:nvPr/>
        </p:nvGraphicFramePr>
        <p:xfrm>
          <a:off x="2098675" y="2274888"/>
          <a:ext cx="2200275" cy="620712"/>
        </p:xfrm>
        <a:graphic>
          <a:graphicData uri="http://schemas.openxmlformats.org/presentationml/2006/ole">
            <p:oleObj spid="_x0000_s70719" name="Equation" r:id="rId12" imgW="2070000" imgH="583920" progId="Equation.3">
              <p:embed/>
            </p:oleObj>
          </a:graphicData>
        </a:graphic>
      </p:graphicFrame>
      <p:cxnSp>
        <p:nvCxnSpPr>
          <p:cNvPr id="3107" name="Straight Arrow Connector 40"/>
          <p:cNvCxnSpPr>
            <a:cxnSpLocks noChangeShapeType="1"/>
          </p:cNvCxnSpPr>
          <p:nvPr/>
        </p:nvCxnSpPr>
        <p:spPr bwMode="auto">
          <a:xfrm>
            <a:off x="1260475" y="2554288"/>
            <a:ext cx="741363" cy="1587"/>
          </a:xfrm>
          <a:prstGeom prst="straightConnector1">
            <a:avLst/>
          </a:prstGeom>
          <a:noFill/>
          <a:ln w="15875" algn="ctr">
            <a:solidFill>
              <a:schemeClr val="tx1"/>
            </a:solidFill>
            <a:round/>
            <a:headEnd/>
            <a:tailEnd type="triangle" w="med" len="med"/>
          </a:ln>
        </p:spPr>
      </p:cxnSp>
      <p:graphicFrame>
        <p:nvGraphicFramePr>
          <p:cNvPr id="3082" name="Object 10"/>
          <p:cNvGraphicFramePr>
            <a:graphicFrameLocks noChangeAspect="1"/>
          </p:cNvGraphicFramePr>
          <p:nvPr/>
        </p:nvGraphicFramePr>
        <p:xfrm>
          <a:off x="368300" y="2390775"/>
          <a:ext cx="882650" cy="317500"/>
        </p:xfrm>
        <a:graphic>
          <a:graphicData uri="http://schemas.openxmlformats.org/presentationml/2006/ole">
            <p:oleObj spid="_x0000_s70720" name="Equation" r:id="rId13" imgW="634680" imgH="228600" progId="Equation.3">
              <p:embed/>
            </p:oleObj>
          </a:graphicData>
        </a:graphic>
      </p:graphicFrame>
      <p:graphicFrame>
        <p:nvGraphicFramePr>
          <p:cNvPr id="3083" name="Object 11"/>
          <p:cNvGraphicFramePr>
            <a:graphicFrameLocks noChangeAspect="1"/>
          </p:cNvGraphicFramePr>
          <p:nvPr/>
        </p:nvGraphicFramePr>
        <p:xfrm>
          <a:off x="300038" y="3581400"/>
          <a:ext cx="2043112" cy="301625"/>
        </p:xfrm>
        <a:graphic>
          <a:graphicData uri="http://schemas.openxmlformats.org/presentationml/2006/ole">
            <p:oleObj spid="_x0000_s70721" name="Equation" r:id="rId14" imgW="2070000" imgH="304560" progId="Equation.3">
              <p:embed/>
            </p:oleObj>
          </a:graphicData>
        </a:graphic>
      </p:graphicFrame>
      <p:graphicFrame>
        <p:nvGraphicFramePr>
          <p:cNvPr id="3084" name="Object 40"/>
          <p:cNvGraphicFramePr>
            <a:graphicFrameLocks noChangeAspect="1"/>
          </p:cNvGraphicFramePr>
          <p:nvPr/>
        </p:nvGraphicFramePr>
        <p:xfrm>
          <a:off x="3762375" y="3471863"/>
          <a:ext cx="885825" cy="390525"/>
        </p:xfrm>
        <a:graphic>
          <a:graphicData uri="http://schemas.openxmlformats.org/presentationml/2006/ole">
            <p:oleObj spid="_x0000_s70722" name="Equation" r:id="rId15" imgW="634680" imgH="279360" progId="Equation.3">
              <p:embed/>
            </p:oleObj>
          </a:graphicData>
        </a:graphic>
      </p:graphicFrame>
      <p:sp>
        <p:nvSpPr>
          <p:cNvPr id="41" name="Line 29"/>
          <p:cNvSpPr>
            <a:spLocks noChangeShapeType="1"/>
          </p:cNvSpPr>
          <p:nvPr/>
        </p:nvSpPr>
        <p:spPr bwMode="auto">
          <a:xfrm>
            <a:off x="2767013" y="6065838"/>
            <a:ext cx="914400" cy="0"/>
          </a:xfrm>
          <a:prstGeom prst="line">
            <a:avLst/>
          </a:prstGeom>
          <a:noFill/>
          <a:ln w="22225">
            <a:solidFill>
              <a:schemeClr val="tx1"/>
            </a:solidFill>
            <a:round/>
            <a:headEnd/>
            <a:tailEnd type="triangle" w="med" len="med"/>
          </a:ln>
        </p:spPr>
        <p:txBody>
          <a:bodyPr/>
          <a:lstStyle/>
          <a:p>
            <a:pPr>
              <a:defRPr/>
            </a:pPr>
            <a:endParaRPr lang="en-US">
              <a:effectLst>
                <a:outerShdw blurRad="38100" dist="38100" dir="2700000" algn="tl">
                  <a:srgbClr val="000000">
                    <a:alpha val="43137"/>
                  </a:srgbClr>
                </a:outerShdw>
              </a:effectLst>
            </a:endParaRPr>
          </a:p>
        </p:txBody>
      </p:sp>
      <p:sp>
        <p:nvSpPr>
          <p:cNvPr id="3109" name="TextBox 41"/>
          <p:cNvSpPr txBox="1">
            <a:spLocks noChangeArrowheads="1"/>
          </p:cNvSpPr>
          <p:nvPr/>
        </p:nvSpPr>
        <p:spPr bwMode="auto">
          <a:xfrm>
            <a:off x="3378200" y="2247900"/>
            <a:ext cx="1111250" cy="338554"/>
          </a:xfrm>
          <a:prstGeom prst="rect">
            <a:avLst/>
          </a:prstGeom>
          <a:noFill/>
          <a:ln w="9525">
            <a:noFill/>
            <a:miter lim="800000"/>
            <a:headEnd/>
            <a:tailEnd/>
          </a:ln>
        </p:spPr>
        <p:txBody>
          <a:bodyPr>
            <a:spAutoFit/>
          </a:bodyPr>
          <a:lstStyle/>
          <a:p>
            <a:r>
              <a:rPr lang="en-US" sz="800" i="1" dirty="0" smtClean="0"/>
              <a:t>wavelet</a:t>
            </a:r>
            <a:br>
              <a:rPr lang="en-US" sz="800" i="1" dirty="0" smtClean="0"/>
            </a:br>
            <a:r>
              <a:rPr lang="en-US" sz="800" i="1" dirty="0" smtClean="0"/>
              <a:t> </a:t>
            </a:r>
            <a:r>
              <a:rPr lang="en-US" sz="800" i="1" dirty="0"/>
              <a:t>coefficients</a:t>
            </a:r>
          </a:p>
        </p:txBody>
      </p:sp>
      <p:sp>
        <p:nvSpPr>
          <p:cNvPr id="3110" name="TextBox 42"/>
          <p:cNvSpPr txBox="1">
            <a:spLocks noChangeArrowheads="1"/>
          </p:cNvSpPr>
          <p:nvPr/>
        </p:nvSpPr>
        <p:spPr bwMode="auto">
          <a:xfrm>
            <a:off x="4298950" y="2535654"/>
            <a:ext cx="1111250" cy="338554"/>
          </a:xfrm>
          <a:prstGeom prst="rect">
            <a:avLst/>
          </a:prstGeom>
          <a:noFill/>
          <a:ln w="9525">
            <a:noFill/>
            <a:miter lim="800000"/>
            <a:headEnd/>
            <a:tailEnd/>
          </a:ln>
        </p:spPr>
        <p:txBody>
          <a:bodyPr>
            <a:spAutoFit/>
          </a:bodyPr>
          <a:lstStyle/>
          <a:p>
            <a:r>
              <a:rPr lang="en-US" sz="800" i="1" dirty="0" smtClean="0"/>
              <a:t>wavelet</a:t>
            </a:r>
            <a:br>
              <a:rPr lang="en-US" sz="800" i="1" dirty="0" smtClean="0"/>
            </a:br>
            <a:r>
              <a:rPr lang="en-US" sz="800" i="1" dirty="0" smtClean="0"/>
              <a:t> </a:t>
            </a:r>
            <a:r>
              <a:rPr lang="en-US" sz="800" i="1" dirty="0" err="1" smtClean="0"/>
              <a:t>covariances</a:t>
            </a:r>
            <a:endParaRPr lang="en-US" sz="800" i="1" dirty="0"/>
          </a:p>
        </p:txBody>
      </p:sp>
      <p:graphicFrame>
        <p:nvGraphicFramePr>
          <p:cNvPr id="3085" name="Object 41"/>
          <p:cNvGraphicFramePr>
            <a:graphicFrameLocks noChangeAspect="1"/>
          </p:cNvGraphicFramePr>
          <p:nvPr/>
        </p:nvGraphicFramePr>
        <p:xfrm>
          <a:off x="1136650" y="5715000"/>
          <a:ext cx="1377950" cy="619381"/>
        </p:xfrm>
        <a:graphic>
          <a:graphicData uri="http://schemas.openxmlformats.org/presentationml/2006/ole">
            <p:oleObj spid="_x0000_s70723" name="Equation" r:id="rId16" imgW="1130040" imgH="507960" progId="Equation.3">
              <p:embed/>
            </p:oleObj>
          </a:graphicData>
        </a:graphic>
      </p:graphicFrame>
      <p:sp>
        <p:nvSpPr>
          <p:cNvPr id="3111" name="TextBox 44"/>
          <p:cNvSpPr txBox="1">
            <a:spLocks noChangeArrowheads="1"/>
          </p:cNvSpPr>
          <p:nvPr/>
        </p:nvSpPr>
        <p:spPr bwMode="auto">
          <a:xfrm>
            <a:off x="3006725" y="4992688"/>
            <a:ext cx="1458913" cy="214312"/>
          </a:xfrm>
          <a:prstGeom prst="rect">
            <a:avLst/>
          </a:prstGeom>
          <a:noFill/>
          <a:ln w="9525">
            <a:noFill/>
            <a:miter lim="800000"/>
            <a:headEnd/>
            <a:tailEnd/>
          </a:ln>
        </p:spPr>
        <p:txBody>
          <a:bodyPr>
            <a:spAutoFit/>
          </a:bodyPr>
          <a:lstStyle/>
          <a:p>
            <a:r>
              <a:rPr lang="en-US" sz="800" i="1"/>
              <a:t>normalize the weights</a:t>
            </a:r>
          </a:p>
        </p:txBody>
      </p:sp>
      <p:sp>
        <p:nvSpPr>
          <p:cNvPr id="3112" name="TextBox 39"/>
          <p:cNvSpPr txBox="1">
            <a:spLocks noChangeArrowheads="1"/>
          </p:cNvSpPr>
          <p:nvPr/>
        </p:nvSpPr>
        <p:spPr bwMode="auto">
          <a:xfrm>
            <a:off x="2287587" y="3744912"/>
            <a:ext cx="1655763" cy="369888"/>
          </a:xfrm>
          <a:prstGeom prst="rect">
            <a:avLst/>
          </a:prstGeom>
          <a:noFill/>
          <a:ln w="9525">
            <a:noFill/>
            <a:miter lim="800000"/>
            <a:headEnd/>
            <a:tailEnd/>
          </a:ln>
        </p:spPr>
        <p:txBody>
          <a:bodyPr>
            <a:spAutoFit/>
          </a:bodyPr>
          <a:lstStyle/>
          <a:p>
            <a:r>
              <a:rPr lang="en-US" sz="600" i="1"/>
              <a:t>Statistical technique which adds a minimum clock correlation constraint to isolate individual variances.</a:t>
            </a:r>
          </a:p>
        </p:txBody>
      </p:sp>
      <p:sp>
        <p:nvSpPr>
          <p:cNvPr id="38" name="Slide Number Placeholder 37"/>
          <p:cNvSpPr>
            <a:spLocks noGrp="1"/>
          </p:cNvSpPr>
          <p:nvPr>
            <p:ph type="sldNum" sz="quarter" idx="12"/>
          </p:nvPr>
        </p:nvSpPr>
        <p:spPr/>
        <p:txBody>
          <a:bodyPr/>
          <a:lstStyle/>
          <a:p>
            <a:fld id="{C315B589-6FBB-482C-A0E8-3F5ECC386D86}" type="slidenum">
              <a:rPr lang="en-US" smtClean="0"/>
              <a:pPr/>
              <a:t>32</a:t>
            </a:fld>
            <a:endParaRPr lang="en-US"/>
          </a:p>
        </p:txBody>
      </p:sp>
      <p:sp>
        <p:nvSpPr>
          <p:cNvPr id="3" name="TextBox 2"/>
          <p:cNvSpPr txBox="1"/>
          <p:nvPr/>
        </p:nvSpPr>
        <p:spPr>
          <a:xfrm>
            <a:off x="6015038" y="107157"/>
            <a:ext cx="2971800" cy="646331"/>
          </a:xfrm>
          <a:prstGeom prst="rect">
            <a:avLst/>
          </a:prstGeom>
          <a:noFill/>
        </p:spPr>
        <p:txBody>
          <a:bodyPr wrap="square" rtlCol="0">
            <a:spAutoFit/>
          </a:bodyPr>
          <a:lstStyle/>
          <a:p>
            <a:r>
              <a:rPr lang="en-US" sz="1200" i="1" dirty="0" smtClean="0"/>
              <a:t>Senior &amp; Percival, “</a:t>
            </a:r>
            <a:r>
              <a:rPr lang="en-US" sz="1200" i="1" dirty="0" err="1" smtClean="0"/>
              <a:t>Multiscale</a:t>
            </a:r>
            <a:r>
              <a:rPr lang="en-US" sz="1200" i="1" dirty="0" smtClean="0"/>
              <a:t> Clock </a:t>
            </a:r>
            <a:r>
              <a:rPr lang="en-US" sz="1200" i="1" dirty="0" err="1" smtClean="0"/>
              <a:t>Ensembling</a:t>
            </a:r>
            <a:r>
              <a:rPr lang="en-US" sz="1200" i="1" dirty="0" smtClean="0"/>
              <a:t> Using Wavelets,” Proc. 42</a:t>
            </a:r>
            <a:r>
              <a:rPr lang="en-US" sz="1200" i="1" baseline="30000" dirty="0" smtClean="0"/>
              <a:t>nd</a:t>
            </a:r>
            <a:r>
              <a:rPr lang="en-US" sz="1200" i="1" dirty="0" smtClean="0"/>
              <a:t> PTTI, pp. 527—539.</a:t>
            </a:r>
            <a:endParaRPr lang="en-US" sz="1200"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METS Simulation Results - </a:t>
            </a:r>
            <a:r>
              <a:rPr lang="en-US" sz="3200" i="1" dirty="0" smtClean="0"/>
              <a:t>continued</a:t>
            </a:r>
            <a:endParaRPr lang="en-US" i="1" dirty="0"/>
          </a:p>
        </p:txBody>
      </p:sp>
      <p:graphicFrame>
        <p:nvGraphicFramePr>
          <p:cNvPr id="5" name="Table 4"/>
          <p:cNvGraphicFramePr>
            <a:graphicFrameLocks noGrp="1"/>
          </p:cNvGraphicFramePr>
          <p:nvPr/>
        </p:nvGraphicFramePr>
        <p:xfrm>
          <a:off x="685800" y="2057400"/>
          <a:ext cx="1676400" cy="1269863"/>
        </p:xfrm>
        <a:graphic>
          <a:graphicData uri="http://schemas.openxmlformats.org/drawingml/2006/table">
            <a:tbl>
              <a:tblPr firstRow="1" bandRow="1">
                <a:tableStyleId>{5C22544A-7EE6-4342-B048-85BDC9FD1C3A}</a:tableStyleId>
              </a:tblPr>
              <a:tblGrid>
                <a:gridCol w="838200"/>
                <a:gridCol w="838200"/>
              </a:tblGrid>
              <a:tr h="419335">
                <a:tc>
                  <a:txBody>
                    <a:bodyPr/>
                    <a:lstStyle/>
                    <a:p>
                      <a:pPr algn="ctr"/>
                      <a:r>
                        <a:rPr lang="en-US" sz="1200" i="1" dirty="0" smtClean="0">
                          <a:latin typeface="Times New Roman" pitchFamily="18" charset="0"/>
                          <a:cs typeface="Times New Roman" pitchFamily="18" charset="0"/>
                        </a:rPr>
                        <a:t>d</a:t>
                      </a:r>
                      <a:endParaRPr lang="en-US" sz="1200" i="1" dirty="0">
                        <a:latin typeface="Times New Roman" pitchFamily="18" charset="0"/>
                        <a:cs typeface="Times New Roman" pitchFamily="18" charset="0"/>
                      </a:endParaRPr>
                    </a:p>
                  </a:txBody>
                  <a:tcP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1" dirty="0" smtClean="0">
                          <a:latin typeface="Times New Roman" pitchFamily="18" charset="0"/>
                          <a:cs typeface="Times New Roman" pitchFamily="18" charset="0"/>
                        </a:rPr>
                        <a:t>s</a:t>
                      </a:r>
                    </a:p>
                  </a:txBody>
                  <a:tcPr>
                    <a:solidFill>
                      <a:schemeClr val="tx1"/>
                    </a:solidFill>
                  </a:tcPr>
                </a:tc>
              </a:tr>
              <a:tr h="266465">
                <a:tc>
                  <a:txBody>
                    <a:bodyPr/>
                    <a:lstStyle/>
                    <a:p>
                      <a:pPr algn="l"/>
                      <a:r>
                        <a:rPr lang="en-US" sz="1200" i="1" dirty="0" smtClean="0">
                          <a:latin typeface="Times New Roman" pitchFamily="18" charset="0"/>
                          <a:cs typeface="Times New Roman" pitchFamily="18" charset="0"/>
                        </a:rPr>
                        <a:t>  d</a:t>
                      </a:r>
                      <a:r>
                        <a:rPr lang="en-US" sz="1200" i="0" baseline="-25000" dirty="0" smtClean="0">
                          <a:latin typeface="Times New Roman" pitchFamily="18" charset="0"/>
                          <a:cs typeface="Times New Roman" pitchFamily="18" charset="0"/>
                        </a:rPr>
                        <a:t>1 </a:t>
                      </a:r>
                      <a:r>
                        <a:rPr lang="en-US" sz="1200" dirty="0" smtClean="0">
                          <a:latin typeface="Times New Roman" pitchFamily="18" charset="0"/>
                          <a:cs typeface="Times New Roman" pitchFamily="18" charset="0"/>
                        </a:rPr>
                        <a:t>= 1  </a:t>
                      </a:r>
                      <a:endParaRPr lang="en-US" sz="1200" dirty="0">
                        <a:latin typeface="Times New Roman" pitchFamily="18" charset="0"/>
                        <a:cs typeface="Times New Roman" pitchFamily="18" charset="0"/>
                      </a:endParaRPr>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1" baseline="0" dirty="0" smtClean="0">
                          <a:latin typeface="Times New Roman" pitchFamily="18" charset="0"/>
                          <a:cs typeface="Times New Roman" pitchFamily="18" charset="0"/>
                        </a:rPr>
                        <a:t>s</a:t>
                      </a:r>
                      <a:r>
                        <a:rPr lang="en-US" sz="1200" i="0" baseline="-25000" dirty="0" smtClean="0">
                          <a:latin typeface="Times New Roman" pitchFamily="18" charset="0"/>
                          <a:cs typeface="Times New Roman" pitchFamily="18" charset="0"/>
                        </a:rPr>
                        <a:t>1 </a:t>
                      </a:r>
                      <a:r>
                        <a:rPr lang="en-US" sz="1200" dirty="0" smtClean="0">
                          <a:latin typeface="Times New Roman" pitchFamily="18" charset="0"/>
                          <a:cs typeface="Times New Roman" pitchFamily="18" charset="0"/>
                        </a:rPr>
                        <a:t>= 0.5</a:t>
                      </a:r>
                      <a:endParaRPr lang="en-US" sz="1200" dirty="0"/>
                    </a:p>
                  </a:txBody>
                  <a:tcPr>
                    <a:solidFill>
                      <a:schemeClr val="accent1">
                        <a:lumMod val="20000"/>
                        <a:lumOff val="80000"/>
                      </a:schemeClr>
                    </a:solidFill>
                  </a:tcPr>
                </a:tc>
              </a:tr>
              <a:tr h="288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latin typeface="Times New Roman" pitchFamily="18" charset="0"/>
                          <a:cs typeface="Times New Roman" pitchFamily="18" charset="0"/>
                        </a:rPr>
                        <a:t>  d</a:t>
                      </a:r>
                      <a:r>
                        <a:rPr lang="en-US" sz="1200" i="0" baseline="-25000" dirty="0" smtClean="0">
                          <a:latin typeface="Times New Roman" pitchFamily="18" charset="0"/>
                          <a:cs typeface="Times New Roman" pitchFamily="18" charset="0"/>
                        </a:rPr>
                        <a:t>2 </a:t>
                      </a:r>
                      <a:r>
                        <a:rPr lang="en-US" sz="1200" dirty="0" smtClean="0">
                          <a:latin typeface="Times New Roman" pitchFamily="18" charset="0"/>
                          <a:cs typeface="Times New Roman" pitchFamily="18" charset="0"/>
                        </a:rPr>
                        <a:t>= 3/2</a:t>
                      </a:r>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1" baseline="0" dirty="0" smtClean="0">
                          <a:latin typeface="Times New Roman" pitchFamily="18" charset="0"/>
                          <a:cs typeface="Times New Roman" pitchFamily="18" charset="0"/>
                        </a:rPr>
                        <a:t>s</a:t>
                      </a:r>
                      <a:r>
                        <a:rPr lang="en-US" sz="1200" i="0" baseline="-25000" dirty="0" smtClean="0">
                          <a:latin typeface="Times New Roman" pitchFamily="18" charset="0"/>
                          <a:cs typeface="Times New Roman" pitchFamily="18" charset="0"/>
                        </a:rPr>
                        <a:t>2 </a:t>
                      </a:r>
                      <a:r>
                        <a:rPr lang="en-US" sz="1200" dirty="0" smtClean="0">
                          <a:latin typeface="Times New Roman" pitchFamily="18" charset="0"/>
                          <a:cs typeface="Times New Roman" pitchFamily="18" charset="0"/>
                        </a:rPr>
                        <a:t>= 0.25</a:t>
                      </a:r>
                      <a:endParaRPr lang="en-US" sz="1200" dirty="0" smtClean="0"/>
                    </a:p>
                  </a:txBody>
                  <a:tcPr>
                    <a:solidFill>
                      <a:schemeClr val="accent1">
                        <a:lumMod val="20000"/>
                        <a:lumOff val="80000"/>
                      </a:schemeClr>
                    </a:solidFill>
                  </a:tcPr>
                </a:tc>
              </a:tr>
              <a:tr h="288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latin typeface="Times New Roman" pitchFamily="18" charset="0"/>
                          <a:cs typeface="Times New Roman" pitchFamily="18" charset="0"/>
                        </a:rPr>
                        <a:t>  d</a:t>
                      </a:r>
                      <a:r>
                        <a:rPr lang="en-US" sz="1200" i="0" baseline="-25000" dirty="0" smtClean="0">
                          <a:latin typeface="Times New Roman" pitchFamily="18" charset="0"/>
                          <a:cs typeface="Times New Roman" pitchFamily="18" charset="0"/>
                        </a:rPr>
                        <a:t>3 </a:t>
                      </a:r>
                      <a:r>
                        <a:rPr lang="en-US" sz="1200" dirty="0" smtClean="0">
                          <a:latin typeface="Times New Roman" pitchFamily="18" charset="0"/>
                          <a:cs typeface="Times New Roman" pitchFamily="18" charset="0"/>
                        </a:rPr>
                        <a:t>= 2</a:t>
                      </a:r>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1" baseline="0" dirty="0" smtClean="0">
                          <a:latin typeface="Times New Roman" pitchFamily="18" charset="0"/>
                          <a:cs typeface="Times New Roman" pitchFamily="18" charset="0"/>
                        </a:rPr>
                        <a:t>s</a:t>
                      </a:r>
                      <a:r>
                        <a:rPr lang="en-US" sz="1200" i="0" baseline="-25000" dirty="0" smtClean="0">
                          <a:latin typeface="Times New Roman" pitchFamily="18" charset="0"/>
                          <a:cs typeface="Times New Roman" pitchFamily="18" charset="0"/>
                        </a:rPr>
                        <a:t>3 </a:t>
                      </a:r>
                      <a:r>
                        <a:rPr lang="en-US" sz="1200" dirty="0" smtClean="0">
                          <a:latin typeface="Times New Roman" pitchFamily="18" charset="0"/>
                          <a:cs typeface="Times New Roman" pitchFamily="18" charset="0"/>
                        </a:rPr>
                        <a:t>= 0.005</a:t>
                      </a:r>
                      <a:endParaRPr lang="en-US" sz="1200" dirty="0" smtClean="0"/>
                    </a:p>
                  </a:txBody>
                  <a:tcPr>
                    <a:solidFill>
                      <a:schemeClr val="accent1">
                        <a:lumMod val="20000"/>
                        <a:lumOff val="80000"/>
                      </a:schemeClr>
                    </a:solidFill>
                  </a:tcPr>
                </a:tc>
              </a:tr>
            </a:tbl>
          </a:graphicData>
        </a:graphic>
      </p:graphicFrame>
      <p:sp>
        <p:nvSpPr>
          <p:cNvPr id="8" name="TextBox 8"/>
          <p:cNvSpPr txBox="1">
            <a:spLocks noChangeArrowheads="1"/>
          </p:cNvSpPr>
          <p:nvPr/>
        </p:nvSpPr>
        <p:spPr bwMode="auto">
          <a:xfrm>
            <a:off x="4419600" y="1143000"/>
            <a:ext cx="4686300" cy="954107"/>
          </a:xfrm>
          <a:prstGeom prst="rect">
            <a:avLst/>
          </a:prstGeom>
          <a:noFill/>
          <a:ln w="9525">
            <a:noFill/>
            <a:miter lim="800000"/>
            <a:headEnd/>
            <a:tailEnd/>
          </a:ln>
        </p:spPr>
        <p:txBody>
          <a:bodyPr wrap="square">
            <a:spAutoFit/>
          </a:bodyPr>
          <a:lstStyle/>
          <a:p>
            <a:pPr eaLnBrk="0" hangingPunct="0"/>
            <a:r>
              <a:rPr lang="en-US" sz="2800" i="1" dirty="0" smtClean="0"/>
              <a:t>METS Can Also Handle Flicker Noises</a:t>
            </a:r>
            <a:endParaRPr lang="en-US" sz="2800" i="1" dirty="0"/>
          </a:p>
        </p:txBody>
      </p:sp>
      <p:sp>
        <p:nvSpPr>
          <p:cNvPr id="9" name="Rectangle 8"/>
          <p:cNvSpPr/>
          <p:nvPr/>
        </p:nvSpPr>
        <p:spPr>
          <a:xfrm>
            <a:off x="228600" y="1066800"/>
            <a:ext cx="3810000" cy="923330"/>
          </a:xfrm>
          <a:prstGeom prst="rect">
            <a:avLst/>
          </a:prstGeom>
        </p:spPr>
        <p:txBody>
          <a:bodyPr wrap="square">
            <a:spAutoFit/>
          </a:bodyPr>
          <a:lstStyle/>
          <a:p>
            <a:r>
              <a:rPr lang="en-US" b="1" i="1" dirty="0" smtClean="0"/>
              <a:t>Example 2</a:t>
            </a:r>
            <a:r>
              <a:rPr lang="en-US" dirty="0" smtClean="0"/>
              <a:t>:   Six Clocks of same type with RWPH, RWFR and </a:t>
            </a:r>
            <a:r>
              <a:rPr lang="en-US" b="1" i="1" dirty="0" smtClean="0">
                <a:solidFill>
                  <a:srgbClr val="C00000"/>
                </a:solidFill>
              </a:rPr>
              <a:t>with FLFR (flicker frequency)</a:t>
            </a:r>
            <a:endParaRPr lang="en-US" b="1" i="1" dirty="0">
              <a:solidFill>
                <a:srgbClr val="C00000"/>
              </a:solidFill>
            </a:endParaRPr>
          </a:p>
        </p:txBody>
      </p:sp>
      <p:pic>
        <p:nvPicPr>
          <p:cNvPr id="68612" name="Picture 4" descr="D:\Desktop\PTTI 2010\Wavelet Time\pics_simulated\wavt_stabilty_results.tif"/>
          <p:cNvPicPr>
            <a:picLocks noChangeAspect="1" noChangeArrowheads="1"/>
          </p:cNvPicPr>
          <p:nvPr/>
        </p:nvPicPr>
        <p:blipFill>
          <a:blip r:embed="rId3" cstate="print"/>
          <a:srcRect l="3125" t="5556" r="7292"/>
          <a:stretch>
            <a:fillRect/>
          </a:stretch>
        </p:blipFill>
        <p:spPr bwMode="auto">
          <a:xfrm>
            <a:off x="3787588" y="2057400"/>
            <a:ext cx="5204012" cy="4114800"/>
          </a:xfrm>
          <a:prstGeom prst="rect">
            <a:avLst/>
          </a:prstGeom>
          <a:noFill/>
        </p:spPr>
      </p:pic>
      <p:graphicFrame>
        <p:nvGraphicFramePr>
          <p:cNvPr id="68613" name="Object 5"/>
          <p:cNvGraphicFramePr>
            <a:graphicFrameLocks noChangeAspect="1"/>
          </p:cNvGraphicFramePr>
          <p:nvPr/>
        </p:nvGraphicFramePr>
        <p:xfrm>
          <a:off x="504825" y="3314700"/>
          <a:ext cx="1984375" cy="571500"/>
        </p:xfrm>
        <a:graphic>
          <a:graphicData uri="http://schemas.openxmlformats.org/presentationml/2006/ole">
            <p:oleObj spid="_x0000_s71687" name="Equation" r:id="rId4" imgW="1676160" imgH="482400" progId="Equation.3">
              <p:embed/>
            </p:oleObj>
          </a:graphicData>
        </a:graphic>
      </p:graphicFrame>
      <p:sp>
        <p:nvSpPr>
          <p:cNvPr id="14" name="TextBox 13"/>
          <p:cNvSpPr txBox="1"/>
          <p:nvPr/>
        </p:nvSpPr>
        <p:spPr>
          <a:xfrm>
            <a:off x="381000" y="4611231"/>
            <a:ext cx="2819399" cy="1754326"/>
          </a:xfrm>
          <a:prstGeom prst="rect">
            <a:avLst/>
          </a:prstGeom>
          <a:noFill/>
        </p:spPr>
        <p:txBody>
          <a:bodyPr wrap="square">
            <a:spAutoFit/>
          </a:bodyPr>
          <a:lstStyle/>
          <a:p>
            <a:pPr>
              <a:defRPr/>
            </a:pPr>
            <a:r>
              <a:rPr lang="en-US" dirty="0" smtClean="0">
                <a:solidFill>
                  <a:srgbClr val="FF0000"/>
                </a:solidFill>
                <a:effectLst>
                  <a:outerShdw blurRad="38100" dist="38100" dir="2700000" algn="tl">
                    <a:srgbClr val="000000">
                      <a:alpha val="43137"/>
                    </a:srgbClr>
                  </a:outerShdw>
                </a:effectLst>
              </a:rPr>
              <a:t>METS </a:t>
            </a:r>
            <a:r>
              <a:rPr lang="en-US" dirty="0">
                <a:solidFill>
                  <a:srgbClr val="FF0000"/>
                </a:solidFill>
                <a:effectLst>
                  <a:outerShdw blurRad="38100" dist="38100" dir="2700000" algn="tl">
                    <a:srgbClr val="000000">
                      <a:alpha val="43137"/>
                    </a:srgbClr>
                  </a:outerShdw>
                </a:effectLst>
              </a:rPr>
              <a:t>performs </a:t>
            </a:r>
            <a:r>
              <a:rPr lang="en-US" dirty="0" smtClean="0">
                <a:solidFill>
                  <a:srgbClr val="FF0000"/>
                </a:solidFill>
                <a:effectLst>
                  <a:outerShdw blurRad="38100" dist="38100" dir="2700000" algn="tl">
                    <a:srgbClr val="000000">
                      <a:alpha val="43137"/>
                    </a:srgbClr>
                  </a:outerShdw>
                </a:effectLst>
              </a:rPr>
              <a:t>just as well in the presence of flicker noises, without having to penalize the clock weights corresponding to other noise processes</a:t>
            </a:r>
            <a:endParaRPr lang="en-US" dirty="0">
              <a:solidFill>
                <a:srgbClr val="FF0000"/>
              </a:solidFill>
              <a:effectLst>
                <a:outerShdw blurRad="38100" dist="38100" dir="2700000" algn="tl">
                  <a:srgbClr val="000000">
                    <a:alpha val="43137"/>
                  </a:srgbClr>
                </a:outerShdw>
              </a:effectLst>
            </a:endParaRPr>
          </a:p>
        </p:txBody>
      </p:sp>
      <p:cxnSp>
        <p:nvCxnSpPr>
          <p:cNvPr id="15" name="Straight Connector 14"/>
          <p:cNvCxnSpPr/>
          <p:nvPr/>
        </p:nvCxnSpPr>
        <p:spPr bwMode="auto">
          <a:xfrm flipV="1">
            <a:off x="3276600" y="4876800"/>
            <a:ext cx="1828800" cy="457200"/>
          </a:xfrm>
          <a:prstGeom prst="line">
            <a:avLst/>
          </a:prstGeom>
          <a:solidFill>
            <a:schemeClr val="accent1"/>
          </a:solidFill>
          <a:ln w="28575" cap="flat" cmpd="sng" algn="ctr">
            <a:solidFill>
              <a:srgbClr val="FF0000"/>
            </a:solidFill>
            <a:prstDash val="solid"/>
            <a:round/>
            <a:headEnd type="none" w="med" len="med"/>
            <a:tailEnd type="stealth" w="lg" len="lg"/>
          </a:ln>
          <a:effectLst>
            <a:outerShdw blurRad="50800" dist="38100" dir="2700000" algn="tl" rotWithShape="0">
              <a:schemeClr val="tx1">
                <a:alpha val="40000"/>
              </a:schemeClr>
            </a:outerShdw>
          </a:effectLst>
        </p:spPr>
      </p:cxnSp>
      <p:sp>
        <p:nvSpPr>
          <p:cNvPr id="10" name="Slide Number Placeholder 9"/>
          <p:cNvSpPr>
            <a:spLocks noGrp="1"/>
          </p:cNvSpPr>
          <p:nvPr>
            <p:ph type="sldNum" sz="quarter" idx="12"/>
          </p:nvPr>
        </p:nvSpPr>
        <p:spPr/>
        <p:txBody>
          <a:bodyPr/>
          <a:lstStyle/>
          <a:p>
            <a:fld id="{C315B589-6FBB-482C-A0E8-3F5ECC386D86}"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METS </a:t>
            </a:r>
            <a:r>
              <a:rPr lang="en-US" dirty="0" err="1" smtClean="0"/>
              <a:t>vs</a:t>
            </a:r>
            <a:r>
              <a:rPr lang="en-US" dirty="0" smtClean="0"/>
              <a:t> </a:t>
            </a:r>
            <a:r>
              <a:rPr lang="en-US" dirty="0" err="1" smtClean="0"/>
              <a:t>Kalman</a:t>
            </a:r>
            <a:r>
              <a:rPr lang="en-US" dirty="0" smtClean="0"/>
              <a:t> Filter</a:t>
            </a:r>
            <a:endParaRPr lang="en-US" dirty="0"/>
          </a:p>
        </p:txBody>
      </p:sp>
      <p:sp>
        <p:nvSpPr>
          <p:cNvPr id="6" name="Text Box 33"/>
          <p:cNvSpPr txBox="1">
            <a:spLocks noChangeArrowheads="1"/>
          </p:cNvSpPr>
          <p:nvPr/>
        </p:nvSpPr>
        <p:spPr bwMode="auto">
          <a:xfrm>
            <a:off x="152400" y="1371600"/>
            <a:ext cx="2943225" cy="1938992"/>
          </a:xfrm>
          <a:prstGeom prst="rect">
            <a:avLst/>
          </a:prstGeom>
          <a:noFill/>
          <a:ln w="9525">
            <a:noFill/>
            <a:miter lim="800000"/>
            <a:headEnd/>
            <a:tailEnd/>
          </a:ln>
        </p:spPr>
        <p:txBody>
          <a:bodyPr>
            <a:spAutoFit/>
          </a:bodyPr>
          <a:lstStyle/>
          <a:p>
            <a:pPr marL="233363" indent="-233363" eaLnBrk="0" hangingPunct="0">
              <a:spcBef>
                <a:spcPct val="50000"/>
              </a:spcBef>
              <a:buSzPct val="108000"/>
              <a:buFont typeface="Wingdings" pitchFamily="2" charset="2"/>
              <a:buChar char="§"/>
              <a:defRPr/>
            </a:pPr>
            <a:r>
              <a:rPr lang="en-US" sz="1600" dirty="0" err="1" smtClean="0">
                <a:ea typeface="ＭＳ Ｐゴシック" pitchFamily="-128" charset="-128"/>
              </a:rPr>
              <a:t>Kalman</a:t>
            </a:r>
            <a:r>
              <a:rPr lang="en-US" sz="1600" dirty="0" smtClean="0">
                <a:ea typeface="ＭＳ Ｐゴシック" pitchFamily="-128" charset="-128"/>
              </a:rPr>
              <a:t> &amp; METS can be compared for the very specific model selection:  phase (+RWPH), frequency (+RWFR), &amp; drift (+RWDR)</a:t>
            </a:r>
          </a:p>
          <a:p>
            <a:pPr marL="233363" indent="-233363" eaLnBrk="0" hangingPunct="0">
              <a:spcBef>
                <a:spcPct val="50000"/>
              </a:spcBef>
              <a:buSzPct val="108000"/>
              <a:buFont typeface="Wingdings" pitchFamily="2" charset="2"/>
              <a:buChar char="§"/>
              <a:defRPr/>
            </a:pPr>
            <a:r>
              <a:rPr lang="en-US" sz="1600" dirty="0" smtClean="0">
                <a:ea typeface="ＭＳ Ｐゴシック" pitchFamily="-128" charset="-128"/>
              </a:rPr>
              <a:t>Monte Carlo simulations still underway</a:t>
            </a:r>
            <a:endParaRPr lang="en-US" sz="1600" dirty="0">
              <a:ea typeface="ＭＳ Ｐゴシック" pitchFamily="-128" charset="-128"/>
            </a:endParaRPr>
          </a:p>
        </p:txBody>
      </p:sp>
      <p:pic>
        <p:nvPicPr>
          <p:cNvPr id="7" name="Picture 6" descr="METS_vs_KF.18.tiff"/>
          <p:cNvPicPr>
            <a:picLocks noChangeAspect="1"/>
          </p:cNvPicPr>
          <p:nvPr/>
        </p:nvPicPr>
        <p:blipFill>
          <a:blip r:embed="rId2" cstate="print"/>
          <a:srcRect l="3919" t="3243" r="6081"/>
          <a:stretch>
            <a:fillRect/>
          </a:stretch>
        </p:blipFill>
        <p:spPr>
          <a:xfrm>
            <a:off x="3352800" y="1854200"/>
            <a:ext cx="5638800" cy="4546600"/>
          </a:xfrm>
          <a:prstGeom prst="rect">
            <a:avLst/>
          </a:prstGeom>
          <a:ln>
            <a:solidFill>
              <a:srgbClr val="002060"/>
            </a:solidFill>
          </a:ln>
        </p:spPr>
      </p:pic>
      <p:sp>
        <p:nvSpPr>
          <p:cNvPr id="8" name="TextBox 8"/>
          <p:cNvSpPr txBox="1">
            <a:spLocks noChangeArrowheads="1"/>
          </p:cNvSpPr>
          <p:nvPr/>
        </p:nvSpPr>
        <p:spPr bwMode="auto">
          <a:xfrm>
            <a:off x="3848100" y="990600"/>
            <a:ext cx="5143500" cy="830997"/>
          </a:xfrm>
          <a:prstGeom prst="rect">
            <a:avLst/>
          </a:prstGeom>
          <a:noFill/>
          <a:ln w="9525">
            <a:noFill/>
            <a:miter lim="800000"/>
            <a:headEnd/>
            <a:tailEnd/>
          </a:ln>
        </p:spPr>
        <p:txBody>
          <a:bodyPr wrap="square">
            <a:spAutoFit/>
          </a:bodyPr>
          <a:lstStyle/>
          <a:p>
            <a:pPr eaLnBrk="0" hangingPunct="0"/>
            <a:r>
              <a:rPr lang="en-US" sz="2400" i="1" dirty="0" smtClean="0"/>
              <a:t>Example  Run with METS and with </a:t>
            </a:r>
            <a:r>
              <a:rPr lang="en-US" sz="2400" i="1" dirty="0" err="1" smtClean="0"/>
              <a:t>Kalman</a:t>
            </a:r>
            <a:r>
              <a:rPr lang="en-US" sz="2400" i="1" dirty="0" smtClean="0"/>
              <a:t> Filter (multi-weight)</a:t>
            </a:r>
            <a:endParaRPr lang="en-US" sz="2400" i="1" dirty="0"/>
          </a:p>
        </p:txBody>
      </p:sp>
      <p:cxnSp>
        <p:nvCxnSpPr>
          <p:cNvPr id="9" name="Straight Connector 8"/>
          <p:cNvCxnSpPr/>
          <p:nvPr/>
        </p:nvCxnSpPr>
        <p:spPr bwMode="auto">
          <a:xfrm flipV="1">
            <a:off x="2667000" y="5486400"/>
            <a:ext cx="1828800" cy="76200"/>
          </a:xfrm>
          <a:prstGeom prst="line">
            <a:avLst/>
          </a:prstGeom>
          <a:solidFill>
            <a:schemeClr val="accent1"/>
          </a:solidFill>
          <a:ln w="28575" cap="flat" cmpd="sng" algn="ctr">
            <a:solidFill>
              <a:srgbClr val="FF0000"/>
            </a:solidFill>
            <a:prstDash val="solid"/>
            <a:round/>
            <a:headEnd type="none" w="med" len="med"/>
            <a:tailEnd type="stealth" w="lg" len="lg"/>
          </a:ln>
          <a:effectLst>
            <a:outerShdw blurRad="50800" dist="38100" dir="2700000" algn="tl" rotWithShape="0">
              <a:schemeClr val="tx1">
                <a:alpha val="40000"/>
              </a:schemeClr>
            </a:outerShdw>
          </a:effectLst>
        </p:spPr>
      </p:cxnSp>
      <p:sp>
        <p:nvSpPr>
          <p:cNvPr id="10" name="TextBox 9"/>
          <p:cNvSpPr txBox="1"/>
          <p:nvPr/>
        </p:nvSpPr>
        <p:spPr>
          <a:xfrm>
            <a:off x="381000" y="4696361"/>
            <a:ext cx="2819399" cy="1323439"/>
          </a:xfrm>
          <a:prstGeom prst="rect">
            <a:avLst/>
          </a:prstGeom>
          <a:noFill/>
        </p:spPr>
        <p:txBody>
          <a:bodyPr wrap="square">
            <a:spAutoFit/>
          </a:bodyPr>
          <a:lstStyle/>
          <a:p>
            <a:pPr>
              <a:defRPr/>
            </a:pPr>
            <a:r>
              <a:rPr lang="en-US" sz="2000" dirty="0" smtClean="0">
                <a:solidFill>
                  <a:srgbClr val="FF0000"/>
                </a:solidFill>
                <a:effectLst>
                  <a:outerShdw blurRad="38100" dist="38100" dir="2700000" algn="tl">
                    <a:srgbClr val="000000">
                      <a:alpha val="43137"/>
                    </a:srgbClr>
                  </a:outerShdw>
                </a:effectLst>
              </a:rPr>
              <a:t>Some possible differences between METS &amp; </a:t>
            </a:r>
            <a:r>
              <a:rPr lang="en-US" sz="2000" dirty="0" err="1" smtClean="0">
                <a:solidFill>
                  <a:srgbClr val="FF0000"/>
                </a:solidFill>
                <a:effectLst>
                  <a:outerShdw blurRad="38100" dist="38100" dir="2700000" algn="tl">
                    <a:srgbClr val="000000">
                      <a:alpha val="43137"/>
                    </a:srgbClr>
                  </a:outerShdw>
                </a:effectLst>
              </a:rPr>
              <a:t>Kalman</a:t>
            </a:r>
            <a:r>
              <a:rPr lang="en-US" sz="2000" dirty="0" smtClean="0">
                <a:solidFill>
                  <a:srgbClr val="FF0000"/>
                </a:solidFill>
                <a:effectLst>
                  <a:outerShdw blurRad="38100" dist="38100" dir="2700000" algn="tl">
                    <a:srgbClr val="000000">
                      <a:alpha val="43137"/>
                    </a:srgbClr>
                  </a:outerShdw>
                </a:effectLst>
              </a:rPr>
              <a:t> approach</a:t>
            </a:r>
            <a:endParaRPr lang="en-US" sz="20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Pros/Cons of METS</a:t>
            </a:r>
            <a:endParaRPr lang="en-US" dirty="0"/>
          </a:p>
        </p:txBody>
      </p:sp>
      <p:sp>
        <p:nvSpPr>
          <p:cNvPr id="3" name="Content Placeholder 2"/>
          <p:cNvSpPr>
            <a:spLocks noGrp="1"/>
          </p:cNvSpPr>
          <p:nvPr>
            <p:ph idx="1"/>
          </p:nvPr>
        </p:nvSpPr>
        <p:spPr>
          <a:xfrm>
            <a:off x="457200" y="1524000"/>
            <a:ext cx="3962400" cy="4830763"/>
          </a:xfrm>
        </p:spPr>
        <p:txBody>
          <a:bodyPr>
            <a:normAutofit fontScale="70000" lnSpcReduction="20000"/>
          </a:bodyPr>
          <a:lstStyle/>
          <a:p>
            <a:pPr>
              <a:spcBef>
                <a:spcPts val="650"/>
              </a:spcBef>
              <a:spcAft>
                <a:spcPts val="100"/>
              </a:spcAft>
            </a:pPr>
            <a:r>
              <a:rPr lang="en-US" sz="2400" dirty="0" smtClean="0"/>
              <a:t>All fractionally-differenced (FD) noise processes are admitted </a:t>
            </a:r>
            <a:r>
              <a:rPr lang="en-US" sz="2400" b="1" i="1" dirty="0" smtClean="0"/>
              <a:t>(essentially everything)</a:t>
            </a:r>
          </a:p>
          <a:p>
            <a:pPr>
              <a:spcBef>
                <a:spcPts val="650"/>
              </a:spcBef>
              <a:spcAft>
                <a:spcPts val="100"/>
              </a:spcAft>
            </a:pPr>
            <a:endParaRPr lang="en-US" sz="2400" b="1" i="1" dirty="0" smtClean="0"/>
          </a:p>
          <a:p>
            <a:pPr>
              <a:spcBef>
                <a:spcPts val="650"/>
              </a:spcBef>
              <a:spcAft>
                <a:spcPts val="100"/>
              </a:spcAft>
            </a:pPr>
            <a:endParaRPr lang="en-US" sz="2400" b="1" i="1" dirty="0" smtClean="0"/>
          </a:p>
          <a:p>
            <a:pPr>
              <a:spcBef>
                <a:spcPts val="650"/>
              </a:spcBef>
              <a:spcAft>
                <a:spcPts val="100"/>
              </a:spcAft>
              <a:buNone/>
            </a:pPr>
            <a:r>
              <a:rPr lang="en-US" sz="2400" b="1" i="1" dirty="0" smtClean="0"/>
              <a:t/>
            </a:r>
            <a:br>
              <a:rPr lang="en-US" sz="2400" b="1" i="1" dirty="0" smtClean="0"/>
            </a:br>
            <a:r>
              <a:rPr lang="en-US" sz="2300" i="1" dirty="0" smtClean="0"/>
              <a:t>must simply choose a wavelet with</a:t>
            </a:r>
            <a:br>
              <a:rPr lang="en-US" sz="2300" i="1" dirty="0" smtClean="0"/>
            </a:br>
            <a:r>
              <a:rPr lang="en-US" sz="2300" i="1" dirty="0" smtClean="0"/>
              <a:t>width</a:t>
            </a:r>
            <a:endParaRPr lang="en-US" sz="2400" dirty="0" smtClean="0">
              <a:latin typeface="Times New Roman" pitchFamily="18" charset="0"/>
              <a:cs typeface="Times New Roman" pitchFamily="18" charset="0"/>
            </a:endParaRPr>
          </a:p>
          <a:p>
            <a:pPr>
              <a:spcBef>
                <a:spcPts val="650"/>
              </a:spcBef>
              <a:spcAft>
                <a:spcPts val="100"/>
              </a:spcAft>
            </a:pPr>
            <a:r>
              <a:rPr lang="en-US" sz="2400" dirty="0" smtClean="0"/>
              <a:t>Can deal with process noises (e.g., flicker) that other approaches cannot</a:t>
            </a:r>
          </a:p>
          <a:p>
            <a:pPr>
              <a:spcBef>
                <a:spcPts val="650"/>
              </a:spcBef>
              <a:spcAft>
                <a:spcPts val="100"/>
              </a:spcAft>
            </a:pPr>
            <a:r>
              <a:rPr lang="en-US" sz="2400" dirty="0" smtClean="0"/>
              <a:t>No model parameters must be specified</a:t>
            </a:r>
          </a:p>
          <a:p>
            <a:pPr>
              <a:spcBef>
                <a:spcPts val="650"/>
              </a:spcBef>
              <a:spcAft>
                <a:spcPts val="100"/>
              </a:spcAft>
            </a:pPr>
            <a:r>
              <a:rPr lang="en-US" sz="2400" dirty="0" smtClean="0"/>
              <a:t>Can handle typical clock systematic effects (e.g., quadratic clock drift); </a:t>
            </a:r>
            <a:r>
              <a:rPr lang="en-US" sz="2300" i="1" dirty="0" smtClean="0"/>
              <a:t>some more work needs to be done to investigate this further, though because of boundary conditions.</a:t>
            </a:r>
            <a:endParaRPr lang="en-US" sz="2400" i="1" dirty="0" smtClean="0"/>
          </a:p>
          <a:p>
            <a:pPr>
              <a:spcBef>
                <a:spcPts val="650"/>
              </a:spcBef>
              <a:spcAft>
                <a:spcPts val="100"/>
              </a:spcAft>
            </a:pPr>
            <a:r>
              <a:rPr lang="en-US" sz="2400" dirty="0" smtClean="0"/>
              <a:t>DWT can take only </a:t>
            </a:r>
            <a:r>
              <a:rPr lang="en-US" sz="2400" b="1" dirty="0" smtClean="0">
                <a:latin typeface="Script MT Bold" pitchFamily="66" charset="0"/>
                <a:cs typeface="Times New Roman" pitchFamily="18" charset="0"/>
              </a:rPr>
              <a:t>O</a:t>
            </a:r>
            <a:r>
              <a:rPr lang="en-US" sz="2400" dirty="0" smtClean="0">
                <a:latin typeface="Times New Roman" pitchFamily="18" charset="0"/>
                <a:cs typeface="Times New Roman" pitchFamily="18" charset="0"/>
              </a:rPr>
              <a:t>(</a:t>
            </a:r>
            <a:r>
              <a:rPr lang="en-US" sz="2400" i="1" dirty="0" smtClean="0">
                <a:latin typeface="Times New Roman" pitchFamily="18" charset="0"/>
                <a:cs typeface="Times New Roman" pitchFamily="18" charset="0"/>
              </a:rPr>
              <a:t>N</a:t>
            </a:r>
            <a:r>
              <a:rPr lang="en-US" sz="2400" dirty="0" smtClean="0">
                <a:latin typeface="Times New Roman" pitchFamily="18" charset="0"/>
                <a:cs typeface="Times New Roman" pitchFamily="18" charset="0"/>
              </a:rPr>
              <a:t>)</a:t>
            </a:r>
            <a:r>
              <a:rPr lang="en-US" sz="2400" dirty="0" smtClean="0"/>
              <a:t> operations (much faster than DFT)</a:t>
            </a:r>
          </a:p>
          <a:p>
            <a:endParaRPr lang="en-US" sz="2400" dirty="0" smtClean="0"/>
          </a:p>
          <a:p>
            <a:pPr>
              <a:buNone/>
            </a:pPr>
            <a:endParaRPr lang="en-US" sz="2400" dirty="0"/>
          </a:p>
        </p:txBody>
      </p:sp>
      <p:sp>
        <p:nvSpPr>
          <p:cNvPr id="4" name="Content Placeholder 2"/>
          <p:cNvSpPr txBox="1">
            <a:spLocks/>
          </p:cNvSpPr>
          <p:nvPr/>
        </p:nvSpPr>
        <p:spPr>
          <a:xfrm>
            <a:off x="4876800" y="1600200"/>
            <a:ext cx="4038600" cy="48307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err="1" smtClean="0"/>
              <a:t>Smooths</a:t>
            </a:r>
            <a:r>
              <a:rPr lang="en-US" dirty="0" smtClean="0"/>
              <a:t> can be tricky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u="none" strike="noStrike" kern="1200" cap="none" spc="0" normalizeH="0" baseline="0" noProof="0" dirty="0" smtClean="0">
                <a:ln>
                  <a:noFill/>
                </a:ln>
                <a:effectLst/>
                <a:uLnTx/>
                <a:uFillTx/>
                <a:latin typeface="+mn-lt"/>
                <a:ea typeface="+mn-ea"/>
                <a:cs typeface="+mn-cs"/>
              </a:rPr>
              <a:t>Boundary</a:t>
            </a:r>
            <a:r>
              <a:rPr kumimoji="0" lang="en-US" u="none" strike="noStrike" kern="1200" cap="none" spc="0" normalizeH="0" noProof="0" dirty="0" smtClean="0">
                <a:ln>
                  <a:noFill/>
                </a:ln>
                <a:effectLst/>
                <a:uLnTx/>
                <a:uFillTx/>
                <a:latin typeface="+mn-lt"/>
                <a:ea typeface="+mn-ea"/>
                <a:cs typeface="+mn-cs"/>
              </a:rPr>
              <a:t> conditions can be tricky</a:t>
            </a:r>
            <a:endParaRPr kumimoji="0" lang="en-US"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u="none" strike="noStrike" kern="1200" cap="none" spc="0" normalizeH="0" baseline="0" noProof="0" dirty="0" smtClean="0">
                <a:ln>
                  <a:noFill/>
                </a:ln>
                <a:effectLst/>
                <a:uLnTx/>
                <a:uFillTx/>
                <a:latin typeface="+mn-lt"/>
                <a:ea typeface="+mn-ea"/>
                <a:cs typeface="+mn-cs"/>
              </a:rPr>
              <a:t>Currently only formulated in a post-processed</a:t>
            </a:r>
            <a:r>
              <a:rPr kumimoji="0" lang="en-US" u="none" strike="noStrike" kern="1200" cap="none" spc="0" normalizeH="0" noProof="0" dirty="0" smtClean="0">
                <a:ln>
                  <a:noFill/>
                </a:ln>
                <a:effectLst/>
                <a:uLnTx/>
                <a:uFillTx/>
                <a:latin typeface="+mn-lt"/>
                <a:ea typeface="+mn-ea"/>
                <a:cs typeface="+mn-cs"/>
              </a:rPr>
              <a:t> form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baseline="0" dirty="0" smtClean="0"/>
              <a:t>Requires a common</a:t>
            </a:r>
            <a:r>
              <a:rPr lang="en-US" dirty="0" smtClean="0"/>
              <a:t> </a:t>
            </a:r>
            <a:r>
              <a:rPr lang="en-US" baseline="0" dirty="0" smtClean="0"/>
              <a:t>fixed reference clock throughout</a:t>
            </a:r>
            <a:r>
              <a:rPr lang="en-US" dirty="0" smtClean="0"/>
              <a:t> time period</a:t>
            </a:r>
            <a:endParaRPr kumimoji="0" lang="en-US"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762000" y="914401"/>
            <a:ext cx="1828800" cy="762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800" b="0" i="0" u="sng" strike="noStrike" kern="1200" cap="none" spc="0" normalizeH="0" baseline="0" noProof="0" dirty="0" smtClean="0">
                <a:ln>
                  <a:noFill/>
                </a:ln>
                <a:solidFill>
                  <a:schemeClr val="tx1"/>
                </a:solidFill>
                <a:effectLst/>
                <a:uLnTx/>
                <a:uFillTx/>
                <a:latin typeface="+mn-lt"/>
                <a:ea typeface="+mn-ea"/>
                <a:cs typeface="+mn-cs"/>
              </a:rPr>
              <a:t>PROS</a:t>
            </a:r>
            <a:endParaRPr kumimoji="0" lang="en-US" sz="2800" b="0" i="0" u="sng"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5105400" y="914400"/>
            <a:ext cx="1828800" cy="762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800" u="sng" dirty="0" smtClean="0"/>
              <a:t>CONS</a:t>
            </a:r>
            <a:endParaRPr kumimoji="0" lang="en-US" sz="2800" b="0" i="0" u="sng"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7" name="Object 6"/>
          <p:cNvGraphicFramePr>
            <a:graphicFrameLocks noChangeAspect="1"/>
          </p:cNvGraphicFramePr>
          <p:nvPr/>
        </p:nvGraphicFramePr>
        <p:xfrm>
          <a:off x="1066800" y="2209800"/>
          <a:ext cx="2905125" cy="657112"/>
        </p:xfrm>
        <a:graphic>
          <a:graphicData uri="http://schemas.openxmlformats.org/presentationml/2006/ole">
            <p:oleObj spid="_x0000_s72716" name="Equation" r:id="rId3" imgW="2133360" imgH="482400" progId="Equation.3">
              <p:embed/>
            </p:oleObj>
          </a:graphicData>
        </a:graphic>
      </p:graphicFrame>
      <p:graphicFrame>
        <p:nvGraphicFramePr>
          <p:cNvPr id="45059" name="Object 3"/>
          <p:cNvGraphicFramePr>
            <a:graphicFrameLocks noChangeAspect="1"/>
          </p:cNvGraphicFramePr>
          <p:nvPr/>
        </p:nvGraphicFramePr>
        <p:xfrm>
          <a:off x="1371600" y="3276600"/>
          <a:ext cx="819150" cy="225820"/>
        </p:xfrm>
        <a:graphic>
          <a:graphicData uri="http://schemas.openxmlformats.org/presentationml/2006/ole">
            <p:oleObj spid="_x0000_s72717" name="Equation" r:id="rId4" imgW="647640" imgH="177480" progId="Equation.3">
              <p:embed/>
            </p:oleObj>
          </a:graphicData>
        </a:graphic>
      </p:graphicFrame>
      <p:sp>
        <p:nvSpPr>
          <p:cNvPr id="9" name="Slide Number Placeholder 8"/>
          <p:cNvSpPr>
            <a:spLocks noGrp="1"/>
          </p:cNvSpPr>
          <p:nvPr>
            <p:ph type="sldNum" sz="quarter" idx="12"/>
          </p:nvPr>
        </p:nvSpPr>
        <p:spPr/>
        <p:txBody>
          <a:bodyPr/>
          <a:lstStyle/>
          <a:p>
            <a:fld id="{C315B589-6FBB-482C-A0E8-3F5ECC386D86}"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1905000"/>
            <a:ext cx="3124200" cy="1828800"/>
          </a:xfrm>
        </p:spPr>
        <p:txBody>
          <a:bodyPr/>
          <a:lstStyle/>
          <a:p>
            <a:pPr marL="0" indent="0">
              <a:buNone/>
            </a:pPr>
            <a:r>
              <a:rPr lang="en-US" dirty="0" smtClean="0"/>
              <a:t>The End</a:t>
            </a:r>
          </a:p>
          <a:p>
            <a:pPr marL="0" indent="0">
              <a:buNone/>
            </a:pPr>
            <a:endParaRPr lang="en-US" dirty="0" smtClean="0"/>
          </a:p>
          <a:p>
            <a:pPr marL="0" indent="0">
              <a:buNone/>
            </a:pPr>
            <a:r>
              <a:rPr lang="en-US" dirty="0" smtClean="0"/>
              <a:t>Thank You!</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21556348"/>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Space-Time (flat)</a:t>
            </a:r>
          </a:p>
        </p:txBody>
      </p:sp>
      <p:sp>
        <p:nvSpPr>
          <p:cNvPr id="6" name="Content Placeholder 2"/>
          <p:cNvSpPr txBox="1">
            <a:spLocks/>
          </p:cNvSpPr>
          <p:nvPr/>
        </p:nvSpPr>
        <p:spPr bwMode="auto">
          <a:xfrm>
            <a:off x="533400" y="3276600"/>
            <a:ext cx="7848600" cy="2362200"/>
          </a:xfrm>
          <a:prstGeom prst="rect">
            <a:avLst/>
          </a:prstGeom>
          <a:noFill/>
          <a:ln w="9525">
            <a:noFill/>
            <a:miter lim="800000"/>
            <a:headEnd/>
            <a:tailEnd/>
          </a:ln>
        </p:spPr>
        <p:txBody>
          <a:bodyPr/>
          <a:lstStyle/>
          <a:p>
            <a:pPr marL="342900" lvl="3" indent="-342900" eaLnBrk="0" hangingPunct="0">
              <a:spcBef>
                <a:spcPts val="1200"/>
              </a:spcBef>
              <a:buFont typeface="Arial" pitchFamily="34" charset="0"/>
              <a:buChar char="•"/>
              <a:defRPr/>
            </a:pPr>
            <a:r>
              <a:rPr lang="en-US" sz="2400" dirty="0" smtClean="0"/>
              <a:t>Space and time are inseparable</a:t>
            </a:r>
          </a:p>
          <a:p>
            <a:pPr marL="342900" lvl="3" indent="-342900" eaLnBrk="0" hangingPunct="0">
              <a:spcBef>
                <a:spcPts val="1200"/>
              </a:spcBef>
              <a:buFont typeface="Arial" pitchFamily="34" charset="0"/>
              <a:buChar char="•"/>
              <a:defRPr/>
            </a:pPr>
            <a:r>
              <a:rPr lang="en-US" sz="2400" dirty="0" smtClean="0"/>
              <a:t>The separation between two events</a:t>
            </a:r>
            <a:br>
              <a:rPr lang="en-US" sz="2400" dirty="0" smtClean="0"/>
            </a:br>
            <a:r>
              <a:rPr lang="en-US" sz="2400" dirty="0" smtClean="0"/>
              <a:t>is measured by the interval </a:t>
            </a:r>
            <a:r>
              <a:rPr lang="en-US" sz="2400" dirty="0"/>
              <a:t>(</a:t>
            </a:r>
            <a:r>
              <a:rPr lang="en-US" sz="2400" dirty="0" smtClean="0"/>
              <a:t>space-time </a:t>
            </a:r>
            <a:r>
              <a:rPr lang="en-US" sz="2400" dirty="0"/>
              <a:t>interval)</a:t>
            </a:r>
            <a:r>
              <a:rPr lang="en-US" sz="2400" dirty="0" smtClean="0"/>
              <a:t> between events, which includes both spatial and temporal separation</a:t>
            </a:r>
          </a:p>
          <a:p>
            <a:pPr marL="342900" lvl="3" indent="-342900" eaLnBrk="0" hangingPunct="0">
              <a:spcBef>
                <a:spcPts val="1200"/>
              </a:spcBef>
              <a:buFont typeface="Arial" pitchFamily="34" charset="0"/>
              <a:buChar char="•"/>
              <a:defRPr/>
            </a:pPr>
            <a:r>
              <a:rPr lang="en-US" sz="2400" dirty="0" smtClean="0"/>
              <a:t>Space-time interval is invariant; it cannot change under certain (Lorentz) transformations including rotations even though its constituents may change</a:t>
            </a:r>
          </a:p>
          <a:p>
            <a:pPr marL="0" lvl="3" eaLnBrk="0" hangingPunct="0">
              <a:spcBef>
                <a:spcPts val="1200"/>
              </a:spcBef>
              <a:defRPr/>
            </a:pPr>
            <a:endParaRPr lang="en-US" sz="2400" dirty="0" smtClean="0"/>
          </a:p>
        </p:txBody>
      </p:sp>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2" name="TextBox 1"/>
              <p:cNvSpPr txBox="1"/>
              <p:nvPr/>
            </p:nvSpPr>
            <p:spPr>
              <a:xfrm>
                <a:off x="228600" y="1066800"/>
                <a:ext cx="52095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a:rPr>
                          </m:ctrlPr>
                        </m:sSupPr>
                        <m:e>
                          <m:r>
                            <a:rPr lang="en-US" sz="2400" b="0" i="1" smtClean="0">
                              <a:latin typeface="Cambria Math"/>
                            </a:rPr>
                            <m:t>(</m:t>
                          </m:r>
                          <m:r>
                            <a:rPr lang="en-US" sz="2400" b="0" i="1" smtClean="0">
                              <a:latin typeface="Cambria Math"/>
                            </a:rPr>
                            <m:t>𝑑𝑠</m:t>
                          </m:r>
                          <m:r>
                            <a:rPr lang="en-US" sz="2400" b="0" i="1" smtClean="0">
                              <a:latin typeface="Cambria Math"/>
                            </a:rPr>
                            <m:t>)</m:t>
                          </m:r>
                        </m:e>
                        <m:sup>
                          <m:r>
                            <a:rPr lang="en-US" sz="2400" b="0" i="1" smtClean="0">
                              <a:latin typeface="Cambria Math"/>
                            </a:rPr>
                            <m:t>2</m:t>
                          </m:r>
                        </m:sup>
                      </m:sSup>
                      <m:r>
                        <a:rPr lang="en-US" sz="2400" b="0" i="1" smtClean="0">
                          <a:latin typeface="Cambria Math"/>
                        </a:rPr>
                        <m:t>=</m:t>
                      </m:r>
                      <m:sSup>
                        <m:sSupPr>
                          <m:ctrlPr>
                            <a:rPr lang="en-US" sz="2400" i="1">
                              <a:latin typeface="Cambria Math"/>
                            </a:rPr>
                          </m:ctrlPr>
                        </m:sSupPr>
                        <m:e>
                          <m:r>
                            <a:rPr lang="en-US" sz="2400" b="0" i="1" smtClean="0">
                              <a:latin typeface="Cambria Math"/>
                            </a:rPr>
                            <m:t>(</m:t>
                          </m:r>
                          <m:r>
                            <a:rPr lang="en-US" sz="2400" i="1">
                              <a:latin typeface="Cambria Math"/>
                            </a:rPr>
                            <m:t>𝑑𝑥</m:t>
                          </m:r>
                          <m:r>
                            <a:rPr lang="en-US" sz="2400" b="0" i="1" smtClean="0">
                              <a:latin typeface="Cambria Math"/>
                            </a:rPr>
                            <m:t>)</m:t>
                          </m:r>
                        </m:e>
                        <m:sup>
                          <m:r>
                            <a:rPr lang="en-US" sz="2400" i="1">
                              <a:latin typeface="Cambria Math"/>
                            </a:rPr>
                            <m:t>2</m:t>
                          </m:r>
                        </m:sup>
                      </m:sSup>
                      <m:r>
                        <a:rPr lang="en-US" sz="2400" b="0" i="1" smtClean="0">
                          <a:latin typeface="Cambria Math"/>
                        </a:rPr>
                        <m:t>+</m:t>
                      </m:r>
                      <m:sSup>
                        <m:sSupPr>
                          <m:ctrlPr>
                            <a:rPr lang="en-US" sz="2400" i="1">
                              <a:latin typeface="Cambria Math"/>
                            </a:rPr>
                          </m:ctrlPr>
                        </m:sSupPr>
                        <m:e>
                          <m:r>
                            <a:rPr lang="en-US" sz="2400" b="0" i="1" smtClean="0">
                              <a:latin typeface="Cambria Math"/>
                            </a:rPr>
                            <m:t>(</m:t>
                          </m:r>
                          <m:r>
                            <a:rPr lang="en-US" sz="2400" i="1">
                              <a:latin typeface="Cambria Math"/>
                            </a:rPr>
                            <m:t>𝑑</m:t>
                          </m:r>
                          <m:r>
                            <a:rPr lang="en-US" sz="2400" b="0" i="1" smtClean="0">
                              <a:latin typeface="Cambria Math"/>
                            </a:rPr>
                            <m:t>𝑦</m:t>
                          </m:r>
                          <m:r>
                            <a:rPr lang="en-US" sz="2400" b="0" i="1" smtClean="0">
                              <a:latin typeface="Cambria Math"/>
                            </a:rPr>
                            <m:t>)</m:t>
                          </m:r>
                        </m:e>
                        <m:sup>
                          <m:r>
                            <a:rPr lang="en-US" sz="2400" i="1">
                              <a:latin typeface="Cambria Math"/>
                            </a:rPr>
                            <m:t>2</m:t>
                          </m:r>
                        </m:sup>
                      </m:sSup>
                      <m:r>
                        <a:rPr lang="en-US" sz="2400" b="0" i="1" smtClean="0">
                          <a:latin typeface="Cambria Math"/>
                        </a:rPr>
                        <m:t>+</m:t>
                      </m:r>
                      <m:sSup>
                        <m:sSupPr>
                          <m:ctrlPr>
                            <a:rPr lang="en-US" sz="2400" i="1">
                              <a:latin typeface="Cambria Math"/>
                            </a:rPr>
                          </m:ctrlPr>
                        </m:sSupPr>
                        <m:e>
                          <m:r>
                            <a:rPr lang="en-US" sz="2400" b="0" i="1" smtClean="0">
                              <a:latin typeface="Cambria Math"/>
                            </a:rPr>
                            <m:t>(</m:t>
                          </m:r>
                          <m:r>
                            <a:rPr lang="en-US" sz="2400" i="1">
                              <a:latin typeface="Cambria Math"/>
                            </a:rPr>
                            <m:t>𝑑</m:t>
                          </m:r>
                          <m:r>
                            <a:rPr lang="en-US" sz="2400" b="0" i="1" smtClean="0">
                              <a:latin typeface="Cambria Math"/>
                            </a:rPr>
                            <m:t>𝑧</m:t>
                          </m:r>
                          <m:r>
                            <a:rPr lang="en-US" sz="2400" b="0" i="1" smtClean="0">
                              <a:latin typeface="Cambria Math"/>
                            </a:rPr>
                            <m:t>)</m:t>
                          </m:r>
                        </m:e>
                        <m:sup>
                          <m:r>
                            <a:rPr lang="en-US" sz="2400" i="1">
                              <a:latin typeface="Cambria Math"/>
                            </a:rPr>
                            <m:t>2</m:t>
                          </m:r>
                        </m:sup>
                      </m:sSup>
                      <m:r>
                        <a:rPr lang="en-US" sz="2400" b="0" i="1" smtClean="0">
                          <a:latin typeface="Cambria Math"/>
                          <a:ea typeface="Cambria Math"/>
                        </a:rPr>
                        <m:t>−</m:t>
                      </m:r>
                      <m:sSup>
                        <m:sSupPr>
                          <m:ctrlPr>
                            <a:rPr lang="en-US" sz="2400" b="0" i="1" smtClean="0">
                              <a:latin typeface="Cambria Math"/>
                              <a:ea typeface="Cambria Math"/>
                            </a:rPr>
                          </m:ctrlPr>
                        </m:sSupPr>
                        <m:e>
                          <m:r>
                            <a:rPr lang="en-US" sz="2400" b="0" i="1" smtClean="0">
                              <a:latin typeface="Cambria Math"/>
                              <a:ea typeface="Cambria Math"/>
                            </a:rPr>
                            <m:t>𝑐</m:t>
                          </m:r>
                        </m:e>
                        <m:sup>
                          <m:r>
                            <a:rPr lang="en-US" sz="2400" b="0" i="1" smtClean="0">
                              <a:latin typeface="Cambria Math"/>
                              <a:ea typeface="Cambria Math"/>
                            </a:rPr>
                            <m:t>2</m:t>
                          </m:r>
                        </m:sup>
                      </m:sSup>
                      <m:r>
                        <a:rPr lang="en-US" sz="2400" b="0" i="1" smtClean="0">
                          <a:latin typeface="Cambria Math"/>
                          <a:ea typeface="Cambria Math"/>
                        </a:rPr>
                        <m:t>(</m:t>
                      </m:r>
                      <m:r>
                        <a:rPr lang="en-US" sz="2400" b="0" i="1" smtClean="0">
                          <a:latin typeface="Cambria Math"/>
                          <a:ea typeface="Cambria Math"/>
                        </a:rPr>
                        <m:t>𝑑</m:t>
                      </m:r>
                      <m:sSup>
                        <m:sSupPr>
                          <m:ctrlPr>
                            <a:rPr lang="en-US" sz="2400" i="1">
                              <a:latin typeface="Cambria Math"/>
                              <a:ea typeface="Cambria Math"/>
                            </a:rPr>
                          </m:ctrlPr>
                        </m:sSupPr>
                        <m:e>
                          <m:r>
                            <a:rPr lang="en-US" sz="2400" b="0" i="1" smtClean="0">
                              <a:latin typeface="Cambria Math"/>
                              <a:ea typeface="Cambria Math"/>
                            </a:rPr>
                            <m:t>𝑡</m:t>
                          </m:r>
                          <m:r>
                            <a:rPr lang="en-US" sz="2400" b="0" i="1" smtClean="0">
                              <a:latin typeface="Cambria Math"/>
                              <a:ea typeface="Cambria Math"/>
                            </a:rPr>
                            <m:t>)</m:t>
                          </m:r>
                        </m:e>
                        <m:sup>
                          <m:r>
                            <a:rPr lang="en-US" sz="2400" i="1">
                              <a:latin typeface="Cambria Math"/>
                              <a:ea typeface="Cambria Math"/>
                            </a:rPr>
                            <m:t>2</m:t>
                          </m:r>
                        </m:sup>
                      </m:sSup>
                    </m:oMath>
                  </m:oMathPara>
                </a14:m>
                <a:endParaRPr lang="en-US" sz="2400" dirty="0"/>
              </a:p>
            </p:txBody>
          </p:sp>
        </mc:Choice>
        <mc:Fallback>
          <p:sp>
            <p:nvSpPr>
              <p:cNvPr id="2" name="TextBox 1"/>
              <p:cNvSpPr txBox="1">
                <a:spLocks noRot="1" noChangeAspect="1" noMove="1" noResize="1" noEditPoints="1" noAdjustHandles="1" noChangeArrowheads="1" noChangeShapeType="1" noTextEdit="1"/>
              </p:cNvSpPr>
              <p:nvPr/>
            </p:nvSpPr>
            <p:spPr>
              <a:xfrm>
                <a:off x="228600" y="1066800"/>
                <a:ext cx="5209531" cy="461665"/>
              </a:xfrm>
              <a:prstGeom prst="rect">
                <a:avLst/>
              </a:prstGeom>
              <a:blipFill rotWithShape="1">
                <a:blip r:embed="rId3" cstate="print"/>
                <a:stretch>
                  <a:fillRect l="-117" b="-17105"/>
                </a:stretch>
              </a:blipFill>
            </p:spPr>
            <p:txBody>
              <a:bodyPr/>
              <a:lstStyle/>
              <a:p>
                <a:r>
                  <a:rPr lang="en-US">
                    <a:noFill/>
                  </a:rPr>
                  <a:t> </a:t>
                </a:r>
              </a:p>
            </p:txBody>
          </p:sp>
        </mc:Fallback>
      </mc:AlternateContent>
      <p:sp>
        <p:nvSpPr>
          <p:cNvPr id="3" name="TextBox 2"/>
          <p:cNvSpPr txBox="1"/>
          <p:nvPr/>
        </p:nvSpPr>
        <p:spPr>
          <a:xfrm>
            <a:off x="880540" y="1524000"/>
            <a:ext cx="1972720" cy="369332"/>
          </a:xfrm>
          <a:prstGeom prst="rect">
            <a:avLst/>
          </a:prstGeom>
          <a:noFill/>
        </p:spPr>
        <p:txBody>
          <a:bodyPr wrap="none" rtlCol="0">
            <a:spAutoFit/>
          </a:bodyPr>
          <a:lstStyle/>
          <a:p>
            <a:r>
              <a:rPr lang="en-US" i="1" dirty="0" smtClean="0"/>
              <a:t>space-time interval</a:t>
            </a:r>
          </a:p>
        </p:txBody>
      </p:sp>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8" name="Rectangle 7"/>
              <p:cNvSpPr/>
              <p:nvPr/>
            </p:nvSpPr>
            <p:spPr>
              <a:xfrm>
                <a:off x="3400425" y="2221468"/>
                <a:ext cx="47243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𝑑𝑡</m:t>
                      </m:r>
                    </m:oMath>
                  </m:oMathPara>
                </a14:m>
                <a:endParaRPr lang="en-US" dirty="0"/>
              </a:p>
            </p:txBody>
          </p:sp>
        </mc:Choice>
        <mc:Fallback>
          <p:sp>
            <p:nvSpPr>
              <p:cNvPr id="8" name="Rectangle 7"/>
              <p:cNvSpPr>
                <a:spLocks noRot="1" noChangeAspect="1" noMove="1" noResize="1" noEditPoints="1" noAdjustHandles="1" noChangeArrowheads="1" noChangeShapeType="1" noTextEdit="1"/>
              </p:cNvSpPr>
              <p:nvPr/>
            </p:nvSpPr>
            <p:spPr>
              <a:xfrm>
                <a:off x="3400425" y="2221468"/>
                <a:ext cx="472437" cy="369332"/>
              </a:xfrm>
              <a:prstGeom prst="rect">
                <a:avLst/>
              </a:prstGeom>
              <a:blipFill rotWithShape="1">
                <a:blip r:embed="rId4" cstate="print"/>
                <a:stretch>
                  <a:fillRect/>
                </a:stretch>
              </a:blipFill>
            </p:spPr>
            <p:txBody>
              <a:bodyPr/>
              <a:lstStyle/>
              <a:p>
                <a:r>
                  <a:rPr lang="en-US">
                    <a:noFill/>
                  </a:rPr>
                  <a:t> </a:t>
                </a:r>
              </a:p>
            </p:txBody>
          </p:sp>
        </mc:Fallback>
      </mc:AlternateContent>
      <p:sp>
        <p:nvSpPr>
          <p:cNvPr id="14" name="TextBox 13"/>
          <p:cNvSpPr txBox="1"/>
          <p:nvPr/>
        </p:nvSpPr>
        <p:spPr>
          <a:xfrm>
            <a:off x="3751097" y="2258109"/>
            <a:ext cx="2068188" cy="276999"/>
          </a:xfrm>
          <a:prstGeom prst="rect">
            <a:avLst/>
          </a:prstGeom>
          <a:noFill/>
        </p:spPr>
        <p:txBody>
          <a:bodyPr wrap="square" rtlCol="0">
            <a:spAutoFit/>
          </a:bodyPr>
          <a:lstStyle/>
          <a:p>
            <a:r>
              <a:rPr lang="en-US" sz="1200" i="1" dirty="0"/>
              <a:t>c</a:t>
            </a:r>
            <a:r>
              <a:rPr lang="en-US" sz="1200" i="1" dirty="0" smtClean="0"/>
              <a:t>oordinate time difference</a:t>
            </a:r>
            <a:endParaRPr lang="en-US" sz="1200" i="1" dirty="0"/>
          </a:p>
        </p:txBody>
      </p:sp>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16" name="Rectangle 15"/>
              <p:cNvSpPr/>
              <p:nvPr/>
            </p:nvSpPr>
            <p:spPr>
              <a:xfrm>
                <a:off x="3486150" y="1818723"/>
                <a:ext cx="35067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𝑐</m:t>
                      </m:r>
                    </m:oMath>
                  </m:oMathPara>
                </a14:m>
                <a:endParaRPr lang="en-US" dirty="0"/>
              </a:p>
            </p:txBody>
          </p:sp>
        </mc:Choice>
        <mc:Fallback>
          <p:sp>
            <p:nvSpPr>
              <p:cNvPr id="16" name="Rectangle 15"/>
              <p:cNvSpPr>
                <a:spLocks noRot="1" noChangeAspect="1" noMove="1" noResize="1" noEditPoints="1" noAdjustHandles="1" noChangeArrowheads="1" noChangeShapeType="1" noTextEdit="1"/>
              </p:cNvSpPr>
              <p:nvPr/>
            </p:nvSpPr>
            <p:spPr>
              <a:xfrm>
                <a:off x="3486150" y="1818723"/>
                <a:ext cx="350672" cy="369332"/>
              </a:xfrm>
              <a:prstGeom prst="rect">
                <a:avLst/>
              </a:prstGeom>
              <a:blipFill rotWithShape="1">
                <a:blip r:embed="rId5" cstate="print"/>
                <a:stretch>
                  <a:fillRect/>
                </a:stretch>
              </a:blipFill>
            </p:spPr>
            <p:txBody>
              <a:bodyPr/>
              <a:lstStyle/>
              <a:p>
                <a:r>
                  <a:rPr lang="en-US">
                    <a:noFill/>
                  </a:rPr>
                  <a:t> </a:t>
                </a:r>
              </a:p>
            </p:txBody>
          </p:sp>
        </mc:Fallback>
      </mc:AlternateContent>
      <p:sp>
        <p:nvSpPr>
          <p:cNvPr id="17" name="TextBox 16"/>
          <p:cNvSpPr txBox="1"/>
          <p:nvPr/>
        </p:nvSpPr>
        <p:spPr>
          <a:xfrm>
            <a:off x="3750943" y="1882481"/>
            <a:ext cx="2068188" cy="276999"/>
          </a:xfrm>
          <a:prstGeom prst="rect">
            <a:avLst/>
          </a:prstGeom>
          <a:noFill/>
        </p:spPr>
        <p:txBody>
          <a:bodyPr wrap="square" rtlCol="0">
            <a:spAutoFit/>
          </a:bodyPr>
          <a:lstStyle/>
          <a:p>
            <a:r>
              <a:rPr lang="en-US" sz="1200" i="1" dirty="0"/>
              <a:t>s</a:t>
            </a:r>
            <a:r>
              <a:rPr lang="en-US" sz="1200" i="1" dirty="0" smtClean="0"/>
              <a:t>peed of light</a:t>
            </a:r>
            <a:endParaRPr lang="en-US" sz="1200" i="1" dirty="0"/>
          </a:p>
        </p:txBody>
      </p:sp>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18" name="Rectangle 17"/>
              <p:cNvSpPr/>
              <p:nvPr/>
            </p:nvSpPr>
            <p:spPr>
              <a:xfrm>
                <a:off x="1218097" y="2544054"/>
                <a:ext cx="2668103" cy="3904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𝑑𝑟</m:t>
                      </m:r>
                      <m:r>
                        <a:rPr lang="en-US" sz="1600" b="0" i="1" smtClean="0">
                          <a:latin typeface="Cambria Math"/>
                        </a:rPr>
                        <m:t>=</m:t>
                      </m:r>
                      <m:rad>
                        <m:radPr>
                          <m:degHide m:val="on"/>
                          <m:ctrlPr>
                            <a:rPr lang="en-US" sz="1600" i="1" smtClean="0">
                              <a:latin typeface="Cambria Math"/>
                            </a:rPr>
                          </m:ctrlPr>
                        </m:radPr>
                        <m:deg/>
                        <m:e>
                          <m:sSup>
                            <m:sSupPr>
                              <m:ctrlPr>
                                <a:rPr lang="en-US" sz="1600" i="1">
                                  <a:latin typeface="Cambria Math"/>
                                </a:rPr>
                              </m:ctrlPr>
                            </m:sSupPr>
                            <m:e>
                              <m:r>
                                <a:rPr lang="en-US" sz="1600" b="0" i="1" smtClean="0">
                                  <a:latin typeface="Cambria Math"/>
                                </a:rPr>
                                <m:t>(</m:t>
                              </m:r>
                              <m:r>
                                <a:rPr lang="en-US" sz="1600" i="1">
                                  <a:latin typeface="Cambria Math"/>
                                </a:rPr>
                                <m:t>𝑑𝑥</m:t>
                              </m:r>
                              <m:r>
                                <a:rPr lang="en-US" sz="1600" b="0" i="1" smtClean="0">
                                  <a:latin typeface="Cambria Math"/>
                                </a:rPr>
                                <m:t>)</m:t>
                              </m:r>
                            </m:e>
                            <m:sup>
                              <m:r>
                                <a:rPr lang="en-US" sz="1600" i="1">
                                  <a:latin typeface="Cambria Math"/>
                                </a:rPr>
                                <m:t>2</m:t>
                              </m:r>
                            </m:sup>
                          </m:sSup>
                          <m:r>
                            <a:rPr lang="en-US" sz="1600" i="1">
                              <a:latin typeface="Cambria Math"/>
                            </a:rPr>
                            <m:t>+</m:t>
                          </m:r>
                          <m:sSup>
                            <m:sSupPr>
                              <m:ctrlPr>
                                <a:rPr lang="en-US" sz="1600" i="1">
                                  <a:latin typeface="Cambria Math"/>
                                </a:rPr>
                              </m:ctrlPr>
                            </m:sSupPr>
                            <m:e>
                              <m:r>
                                <a:rPr lang="en-US" sz="1600" b="0" i="1" smtClean="0">
                                  <a:latin typeface="Cambria Math"/>
                                </a:rPr>
                                <m:t>(</m:t>
                              </m:r>
                              <m:r>
                                <a:rPr lang="en-US" sz="1600" i="1">
                                  <a:latin typeface="Cambria Math"/>
                                </a:rPr>
                                <m:t>𝑑𝑦</m:t>
                              </m:r>
                              <m:r>
                                <a:rPr lang="en-US" sz="1600" b="0" i="1" smtClean="0">
                                  <a:latin typeface="Cambria Math"/>
                                </a:rPr>
                                <m:t>)</m:t>
                              </m:r>
                            </m:e>
                            <m:sup>
                              <m:r>
                                <a:rPr lang="en-US" sz="1600" i="1">
                                  <a:latin typeface="Cambria Math"/>
                                </a:rPr>
                                <m:t>2</m:t>
                              </m:r>
                            </m:sup>
                          </m:sSup>
                          <m:r>
                            <a:rPr lang="en-US" sz="1600" i="1">
                              <a:latin typeface="Cambria Math"/>
                            </a:rPr>
                            <m:t>+</m:t>
                          </m:r>
                          <m:sSup>
                            <m:sSupPr>
                              <m:ctrlPr>
                                <a:rPr lang="en-US" sz="1600" i="1">
                                  <a:latin typeface="Cambria Math"/>
                                </a:rPr>
                              </m:ctrlPr>
                            </m:sSupPr>
                            <m:e>
                              <m:r>
                                <a:rPr lang="en-US" sz="1600" b="0" i="1" smtClean="0">
                                  <a:latin typeface="Cambria Math"/>
                                </a:rPr>
                                <m:t>(</m:t>
                              </m:r>
                              <m:r>
                                <a:rPr lang="en-US" sz="1600" i="1">
                                  <a:latin typeface="Cambria Math"/>
                                </a:rPr>
                                <m:t>𝑑𝑧</m:t>
                              </m:r>
                              <m:r>
                                <a:rPr lang="en-US" sz="1600" b="0" i="1" smtClean="0">
                                  <a:latin typeface="Cambria Math"/>
                                </a:rPr>
                                <m:t>)</m:t>
                              </m:r>
                            </m:e>
                            <m:sup>
                              <m:r>
                                <a:rPr lang="en-US" sz="1600" i="1">
                                  <a:latin typeface="Cambria Math"/>
                                </a:rPr>
                                <m:t>2</m:t>
                              </m:r>
                            </m:sup>
                          </m:sSup>
                        </m:e>
                      </m:rad>
                    </m:oMath>
                  </m:oMathPara>
                </a14:m>
                <a:endParaRPr lang="en-US" sz="1600" dirty="0"/>
              </a:p>
            </p:txBody>
          </p:sp>
        </mc:Choice>
        <mc:Fallback>
          <p:sp>
            <p:nvSpPr>
              <p:cNvPr id="18" name="Rectangle 17"/>
              <p:cNvSpPr>
                <a:spLocks noRot="1" noChangeAspect="1" noMove="1" noResize="1" noEditPoints="1" noAdjustHandles="1" noChangeArrowheads="1" noChangeShapeType="1" noTextEdit="1"/>
              </p:cNvSpPr>
              <p:nvPr/>
            </p:nvSpPr>
            <p:spPr>
              <a:xfrm>
                <a:off x="1218097" y="2544054"/>
                <a:ext cx="2668103" cy="390492"/>
              </a:xfrm>
              <a:prstGeom prst="rect">
                <a:avLst/>
              </a:prstGeom>
              <a:blipFill rotWithShape="1">
                <a:blip r:embed="rId6" cstate="print"/>
                <a:stretch>
                  <a:fillRect b="-9375"/>
                </a:stretch>
              </a:blipFill>
            </p:spPr>
            <p:txBody>
              <a:bodyPr/>
              <a:lstStyle/>
              <a:p>
                <a:r>
                  <a:rPr lang="en-US">
                    <a:noFill/>
                  </a:rPr>
                  <a:t> </a:t>
                </a:r>
              </a:p>
            </p:txBody>
          </p:sp>
        </mc:Fallback>
      </mc:AlternateContent>
      <p:sp>
        <p:nvSpPr>
          <p:cNvPr id="19" name="TextBox 18"/>
          <p:cNvSpPr txBox="1"/>
          <p:nvPr/>
        </p:nvSpPr>
        <p:spPr>
          <a:xfrm>
            <a:off x="3751097" y="2639109"/>
            <a:ext cx="2068188" cy="276999"/>
          </a:xfrm>
          <a:prstGeom prst="rect">
            <a:avLst/>
          </a:prstGeom>
          <a:noFill/>
        </p:spPr>
        <p:txBody>
          <a:bodyPr wrap="square" rtlCol="0">
            <a:spAutoFit/>
          </a:bodyPr>
          <a:lstStyle/>
          <a:p>
            <a:r>
              <a:rPr lang="en-US" sz="1200" i="1" dirty="0"/>
              <a:t>s</a:t>
            </a:r>
            <a:r>
              <a:rPr lang="en-US" sz="1200" i="1" dirty="0" smtClean="0"/>
              <a:t>patial distance</a:t>
            </a:r>
            <a:endParaRPr lang="en-US" sz="1200" i="1" dirty="0"/>
          </a:p>
        </p:txBody>
      </p:sp>
      <p:sp>
        <p:nvSpPr>
          <p:cNvPr id="9" name="Oval 8"/>
          <p:cNvSpPr/>
          <p:nvPr/>
        </p:nvSpPr>
        <p:spPr>
          <a:xfrm>
            <a:off x="3276600" y="2221468"/>
            <a:ext cx="685800" cy="369332"/>
          </a:xfrm>
          <a:prstGeom prst="ellipse">
            <a:avLst/>
          </a:prstGeom>
          <a:no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558508" y="3163669"/>
            <a:ext cx="3429000" cy="646331"/>
          </a:xfrm>
          <a:prstGeom prst="rect">
            <a:avLst/>
          </a:prstGeom>
          <a:noFill/>
        </p:spPr>
        <p:txBody>
          <a:bodyPr wrap="square" rtlCol="0">
            <a:spAutoFit/>
          </a:bodyPr>
          <a:lstStyle/>
          <a:p>
            <a:r>
              <a:rPr lang="en-US" dirty="0" smtClean="0">
                <a:solidFill>
                  <a:srgbClr val="FF0000"/>
                </a:solidFill>
                <a:effectLst>
                  <a:outerShdw blurRad="38100" dist="38100" dir="2700000" algn="tl">
                    <a:srgbClr val="000000">
                      <a:alpha val="43137"/>
                    </a:srgbClr>
                  </a:outerShdw>
                </a:effectLst>
              </a:rPr>
              <a:t>The value depends on the labels used to mark the events</a:t>
            </a:r>
            <a:endParaRPr lang="en-US" dirty="0">
              <a:solidFill>
                <a:srgbClr val="FF0000"/>
              </a:solidFill>
              <a:effectLst>
                <a:outerShdw blurRad="38100" dist="38100" dir="2700000" algn="tl">
                  <a:srgbClr val="000000">
                    <a:alpha val="43137"/>
                  </a:srgbClr>
                </a:outerShdw>
              </a:effectLst>
            </a:endParaRPr>
          </a:p>
        </p:txBody>
      </p:sp>
      <p:cxnSp>
        <p:nvCxnSpPr>
          <p:cNvPr id="13" name="Straight Connector 12"/>
          <p:cNvCxnSpPr>
            <a:stCxn id="11" idx="1"/>
            <a:endCxn id="9" idx="6"/>
          </p:cNvCxnSpPr>
          <p:nvPr/>
        </p:nvCxnSpPr>
        <p:spPr>
          <a:xfrm flipH="1" flipV="1">
            <a:off x="3962400" y="2406134"/>
            <a:ext cx="1596108" cy="1080701"/>
          </a:xfrm>
          <a:prstGeom prst="line">
            <a:avLst/>
          </a:prstGeom>
          <a:ln w="254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9397" name="Picture 5"/>
          <p:cNvPicPr>
            <a:picLocks noChangeAspect="1" noChangeArrowheads="1"/>
          </p:cNvPicPr>
          <p:nvPr/>
        </p:nvPicPr>
        <p:blipFill>
          <a:blip r:embed="rId7"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962650" y="279075"/>
            <a:ext cx="2571750" cy="2845125"/>
          </a:xfrm>
          <a:prstGeom prst="rect">
            <a:avLst/>
          </a:prstGeom>
          <a:noFill/>
          <a:ln w="9525">
            <a:solidFill>
              <a:schemeClr val="tx1"/>
            </a:solidFill>
            <a:miter lim="800000"/>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1" name="Rectangle 20"/>
          <p:cNvSpPr/>
          <p:nvPr/>
        </p:nvSpPr>
        <p:spPr>
          <a:xfrm>
            <a:off x="471640" y="1828800"/>
            <a:ext cx="2728760" cy="276999"/>
          </a:xfrm>
          <a:prstGeom prst="rect">
            <a:avLst/>
          </a:prstGeom>
        </p:spPr>
        <p:txBody>
          <a:bodyPr wrap="none">
            <a:spAutoFit/>
          </a:bodyPr>
          <a:lstStyle/>
          <a:p>
            <a:r>
              <a:rPr lang="en-US" sz="1200" i="1" dirty="0"/>
              <a:t>(also called the </a:t>
            </a:r>
            <a:r>
              <a:rPr lang="en-US" sz="1200" i="1" dirty="0" err="1"/>
              <a:t>Minkowski</a:t>
            </a:r>
            <a:r>
              <a:rPr lang="en-US" sz="1200" i="1" dirty="0"/>
              <a:t> tensor metric)</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74150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Relativistic Considerations</a:t>
            </a:r>
            <a:endParaRPr lang="en-US" dirty="0"/>
          </a:p>
        </p:txBody>
      </p:sp>
      <p:sp>
        <p:nvSpPr>
          <p:cNvPr id="3" name="Content Placeholder 2"/>
          <p:cNvSpPr>
            <a:spLocks noGrp="1"/>
          </p:cNvSpPr>
          <p:nvPr>
            <p:ph idx="1"/>
          </p:nvPr>
        </p:nvSpPr>
        <p:spPr>
          <a:xfrm>
            <a:off x="304800" y="1219200"/>
            <a:ext cx="8229600" cy="4830763"/>
          </a:xfrm>
        </p:spPr>
        <p:txBody>
          <a:bodyPr>
            <a:normAutofit fontScale="92500" lnSpcReduction="10000"/>
          </a:bodyPr>
          <a:lstStyle/>
          <a:p>
            <a:r>
              <a:rPr lang="en-US" i="1" dirty="0" smtClean="0"/>
              <a:t>Special relativity</a:t>
            </a:r>
            <a:r>
              <a:rPr lang="en-US" dirty="0" smtClean="0"/>
              <a:t> : “changes of reference frame correspond to rotations (Lorentz transformations)</a:t>
            </a:r>
            <a:br>
              <a:rPr lang="en-US" dirty="0" smtClean="0"/>
            </a:br>
            <a:r>
              <a:rPr lang="en-US" dirty="0" smtClean="0"/>
              <a:t>in the </a:t>
            </a:r>
            <a:r>
              <a:rPr lang="en-US" dirty="0" err="1" smtClean="0"/>
              <a:t>Minkowski</a:t>
            </a:r>
            <a:r>
              <a:rPr lang="en-US" dirty="0" smtClean="0"/>
              <a:t> metric.”  I.e., assuming the constancy of the speed of light the combined space-time interval is left invariant under these transformations</a:t>
            </a:r>
          </a:p>
          <a:p>
            <a:pPr lvl="1"/>
            <a:r>
              <a:rPr lang="en-US" dirty="0"/>
              <a:t>Space &amp; time are relative to the particular frame of reference; the combined space-time interval is conserved in changing from </a:t>
            </a:r>
            <a:r>
              <a:rPr lang="en-US" dirty="0" smtClean="0"/>
              <a:t>one (inertial) </a:t>
            </a:r>
            <a:r>
              <a:rPr lang="en-US" dirty="0"/>
              <a:t>frame of reference to another though individually space and time may </a:t>
            </a:r>
            <a:r>
              <a:rPr lang="en-US" dirty="0" smtClean="0"/>
              <a:t>change </a:t>
            </a:r>
            <a:r>
              <a:rPr lang="en-US" sz="1900" dirty="0" smtClean="0"/>
              <a:t>(e.g., time dilation, spatial contraction)</a:t>
            </a:r>
            <a:endParaRPr lang="en-US" dirty="0" smtClean="0"/>
          </a:p>
          <a:p>
            <a:pPr lvl="1"/>
            <a:r>
              <a:rPr lang="en-US" dirty="0" smtClean="0"/>
              <a:t>There’s no special or preferred spatial origin or special time or time interval</a:t>
            </a:r>
          </a:p>
          <a:p>
            <a:pPr lvl="1"/>
            <a:r>
              <a:rPr lang="en-US" dirty="0" smtClean="0"/>
              <a:t>Simultaneity of events not absolute and depends on frame of reference.  I.e., neither synchronicity (nor </a:t>
            </a:r>
            <a:r>
              <a:rPr lang="en-US" dirty="0" err="1" smtClean="0"/>
              <a:t>syntonicity</a:t>
            </a:r>
            <a:r>
              <a:rPr lang="en-US" dirty="0" smtClean="0"/>
              <a:t>) makes sense in an absolute sense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95583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Relativistic Considerations</a:t>
            </a:r>
            <a:endParaRPr lang="en-US" dirty="0"/>
          </a:p>
        </p:txBody>
      </p:sp>
      <p:sp>
        <p:nvSpPr>
          <p:cNvPr id="3" name="Content Placeholder 2"/>
          <p:cNvSpPr>
            <a:spLocks noGrp="1"/>
          </p:cNvSpPr>
          <p:nvPr>
            <p:ph idx="1"/>
          </p:nvPr>
        </p:nvSpPr>
        <p:spPr>
          <a:xfrm>
            <a:off x="304800" y="1295400"/>
            <a:ext cx="8229600" cy="4830763"/>
          </a:xfrm>
        </p:spPr>
        <p:txBody>
          <a:bodyPr>
            <a:normAutofit/>
          </a:bodyPr>
          <a:lstStyle/>
          <a:p>
            <a:r>
              <a:rPr lang="en-US" sz="2400" i="1" dirty="0" smtClean="0"/>
              <a:t>General relativity</a:t>
            </a:r>
            <a:r>
              <a:rPr lang="en-US" sz="2400" dirty="0" smtClean="0"/>
              <a:t> : space-time is </a:t>
            </a:r>
            <a:br>
              <a:rPr lang="en-US" sz="2400" dirty="0" smtClean="0"/>
            </a:br>
            <a:r>
              <a:rPr lang="en-US" sz="2400" dirty="0" smtClean="0"/>
              <a:t>not flat but is instead curved by </a:t>
            </a:r>
            <a:br>
              <a:rPr lang="en-US" sz="2400" dirty="0" smtClean="0"/>
            </a:br>
            <a:r>
              <a:rPr lang="en-US" sz="2400" dirty="0" smtClean="0"/>
              <a:t>the presence of matter (or energy); </a:t>
            </a:r>
            <a:br>
              <a:rPr lang="en-US" sz="2400" dirty="0" smtClean="0"/>
            </a:br>
            <a:r>
              <a:rPr lang="en-US" sz="2400" dirty="0" smtClean="0"/>
              <a:t>gravity </a:t>
            </a:r>
            <a:r>
              <a:rPr lang="en-US" sz="2400" b="1" i="1" dirty="0" smtClean="0"/>
              <a:t>is</a:t>
            </a:r>
            <a:r>
              <a:rPr lang="en-US" sz="2400" dirty="0" smtClean="0"/>
              <a:t> the curvature of space-time</a:t>
            </a:r>
          </a:p>
          <a:p>
            <a:r>
              <a:rPr lang="en-US" sz="2400" dirty="0" smtClean="0"/>
              <a:t>Geometric tensor for space-time in a vacuum around a single rotating massive body </a:t>
            </a:r>
          </a:p>
          <a:p>
            <a:endParaRPr lang="en-US" sz="2400" dirty="0" smtClean="0"/>
          </a:p>
          <a:p>
            <a:endParaRPr lang="en-US" sz="2400" dirty="0" smtClean="0"/>
          </a:p>
          <a:p>
            <a:pPr>
              <a:buNone/>
            </a:pPr>
            <a:r>
              <a:rPr lang="en-US" sz="2400" dirty="0" smtClean="0"/>
              <a:t>       Things get messy quickly!</a:t>
            </a:r>
          </a:p>
        </p:txBody>
      </p:sp>
      <p:pic>
        <p:nvPicPr>
          <p:cNvPr id="4" name="Picture 3"/>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39294" y="217047"/>
            <a:ext cx="2648214" cy="223007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39294" y="217047"/>
            <a:ext cx="703994" cy="750529"/>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8" name="TextBox 7"/>
          <p:cNvSpPr txBox="1"/>
          <p:nvPr/>
        </p:nvSpPr>
        <p:spPr>
          <a:xfrm>
            <a:off x="533400" y="5401270"/>
            <a:ext cx="8305800" cy="923330"/>
          </a:xfrm>
          <a:prstGeom prst="rect">
            <a:avLst/>
          </a:prstGeom>
          <a:noFill/>
        </p:spPr>
        <p:txBody>
          <a:bodyPr wrap="square" rtlCol="0">
            <a:spAutoFit/>
          </a:bodyPr>
          <a:lstStyle/>
          <a:p>
            <a:r>
              <a:rPr lang="en-US" dirty="0" smtClean="0"/>
              <a:t>Gravitational time dilation (sometimes referred to as red/blue shift) :  Time passes at different rates in different gravitational potentials.  E.g., the approximate shift in moving a clock from ~ sea level to 1400 </a:t>
            </a:r>
            <a:r>
              <a:rPr lang="en-US" dirty="0" err="1" smtClean="0"/>
              <a:t>m</a:t>
            </a:r>
            <a:r>
              <a:rPr lang="en-US" dirty="0" smtClean="0"/>
              <a:t> is about 3e-13</a:t>
            </a:r>
            <a:endParaRPr lang="en-US" dirty="0"/>
          </a:p>
        </p:txBody>
      </p:sp>
      <p:graphicFrame>
        <p:nvGraphicFramePr>
          <p:cNvPr id="24605" name="Object 29"/>
          <p:cNvGraphicFramePr>
            <a:graphicFrameLocks noChangeAspect="1"/>
          </p:cNvGraphicFramePr>
          <p:nvPr/>
        </p:nvGraphicFramePr>
        <p:xfrm>
          <a:off x="1427163" y="3757613"/>
          <a:ext cx="6816725" cy="690562"/>
        </p:xfrm>
        <a:graphic>
          <a:graphicData uri="http://schemas.openxmlformats.org/presentationml/2006/ole">
            <p:oleObj spid="_x0000_s24605" name="Equation" r:id="rId5" imgW="3860800" imgH="431800" progId="Equation.DSMT4">
              <p:embed/>
            </p:oleObj>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62505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IERS Conventions 2010</a:t>
            </a:r>
            <a:endParaRPr lang="en-US" dirty="0"/>
          </a:p>
        </p:txBody>
      </p:sp>
      <p:sp>
        <p:nvSpPr>
          <p:cNvPr id="3" name="Content Placeholder 2"/>
          <p:cNvSpPr>
            <a:spLocks noGrp="1"/>
          </p:cNvSpPr>
          <p:nvPr>
            <p:ph idx="1"/>
          </p:nvPr>
        </p:nvSpPr>
        <p:spPr>
          <a:xfrm>
            <a:off x="457200" y="990600"/>
            <a:ext cx="8229600" cy="4830763"/>
          </a:xfrm>
        </p:spPr>
        <p:txBody>
          <a:bodyPr>
            <a:normAutofit/>
          </a:bodyPr>
          <a:lstStyle/>
          <a:p>
            <a:r>
              <a:rPr lang="en-US" sz="2400" dirty="0" smtClean="0"/>
              <a:t>Because of these relativistic considerations conventions for realizing consistent spatial &amp; time reference systems must be established together</a:t>
            </a:r>
          </a:p>
          <a:p>
            <a:r>
              <a:rPr lang="en-US" sz="2400" dirty="0" smtClean="0"/>
              <a:t>International Earth Rotation &amp; Reference Systems Service (IERS) establishes conventions, models, &amp; procedures for realizing consistent relativistic reference systems in support of geodesy and astronomy both in the vicinity of Earth as well as a celestial reference system for experiments not confined to Earth.</a:t>
            </a:r>
          </a:p>
          <a:p>
            <a:pPr lvl="1"/>
            <a:r>
              <a:rPr lang="en-US" sz="1800" dirty="0" smtClean="0"/>
              <a:t>In particular, it establishes system for realizing a geocentric coordinate time </a:t>
            </a:r>
            <a:endParaRPr lang="en-US" sz="1800" dirty="0"/>
          </a:p>
        </p:txBody>
      </p:sp>
      <p:sp>
        <p:nvSpPr>
          <p:cNvPr id="7" name="TextBox 6"/>
          <p:cNvSpPr txBox="1"/>
          <p:nvPr/>
        </p:nvSpPr>
        <p:spPr>
          <a:xfrm>
            <a:off x="838200" y="5029200"/>
            <a:ext cx="7344078" cy="830997"/>
          </a:xfrm>
          <a:prstGeom prst="rect">
            <a:avLst/>
          </a:prstGeom>
          <a:noFill/>
        </p:spPr>
        <p:txBody>
          <a:bodyPr wrap="none" rtlCol="0">
            <a:spAutoFit/>
          </a:bodyPr>
          <a:lstStyle/>
          <a:p>
            <a:r>
              <a:rPr lang="en-US" sz="2400" b="1" dirty="0"/>
              <a:t>c</a:t>
            </a:r>
            <a:r>
              <a:rPr lang="en-US" sz="2400" b="1" dirty="0" smtClean="0"/>
              <a:t>oordinate time</a:t>
            </a:r>
            <a:r>
              <a:rPr lang="en-US" sz="2400" dirty="0" smtClean="0"/>
              <a:t> : time coordinate in a specifically defined</a:t>
            </a:r>
            <a:br>
              <a:rPr lang="en-US" sz="2400" dirty="0" smtClean="0"/>
            </a:br>
            <a:r>
              <a:rPr lang="en-US" sz="2400" dirty="0" smtClean="0"/>
              <a:t> reference frame </a:t>
            </a:r>
          </a:p>
        </p:txBody>
      </p:sp>
      <p:sp>
        <p:nvSpPr>
          <p:cNvPr id="8" name="TextBox 7"/>
          <p:cNvSpPr txBox="1"/>
          <p:nvPr/>
        </p:nvSpPr>
        <p:spPr>
          <a:xfrm>
            <a:off x="838200" y="5855732"/>
            <a:ext cx="5634876" cy="461665"/>
          </a:xfrm>
          <a:prstGeom prst="rect">
            <a:avLst/>
          </a:prstGeom>
          <a:noFill/>
        </p:spPr>
        <p:txBody>
          <a:bodyPr wrap="none" rtlCol="0">
            <a:spAutoFit/>
          </a:bodyPr>
          <a:lstStyle/>
          <a:p>
            <a:r>
              <a:rPr lang="en-US" sz="2400" b="1" dirty="0"/>
              <a:t>p</a:t>
            </a:r>
            <a:r>
              <a:rPr lang="en-US" sz="2400" b="1" dirty="0" smtClean="0"/>
              <a:t>roper time</a:t>
            </a:r>
            <a:r>
              <a:rPr lang="en-US" sz="2400" dirty="0" smtClean="0"/>
              <a:t> : time ticked by a physical clock</a:t>
            </a:r>
            <a:endParaRPr lang="en-US" sz="2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5860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Near-Earth Timescales</a:t>
            </a:r>
            <a:endParaRPr lang="en-US" dirty="0"/>
          </a:p>
        </p:txBody>
      </p:sp>
      <p:sp>
        <p:nvSpPr>
          <p:cNvPr id="3" name="Content Placeholder 2"/>
          <p:cNvSpPr>
            <a:spLocks noGrp="1"/>
          </p:cNvSpPr>
          <p:nvPr>
            <p:ph idx="1"/>
          </p:nvPr>
        </p:nvSpPr>
        <p:spPr/>
        <p:txBody>
          <a:bodyPr/>
          <a:lstStyle/>
          <a:p>
            <a:r>
              <a:rPr lang="en-US" dirty="0" smtClean="0"/>
              <a:t>Geocentric Coordinate Time (TCG) : coordinate time with origin at the Earth’s center</a:t>
            </a:r>
          </a:p>
          <a:p>
            <a:pPr lvl="1"/>
            <a:r>
              <a:rPr lang="en-US" dirty="0" smtClean="0"/>
              <a:t>Earth-Centered Inertial (ECI) : axes not fixed to the earth’s rotation; ECI convenient for modeling satellite dynamics (</a:t>
            </a:r>
            <a:r>
              <a:rPr lang="en-US" dirty="0" err="1" smtClean="0"/>
              <a:t>Kepler’s</a:t>
            </a:r>
            <a:r>
              <a:rPr lang="en-US" dirty="0" smtClean="0"/>
              <a:t> laws)</a:t>
            </a:r>
          </a:p>
          <a:p>
            <a:pPr lvl="1"/>
            <a:r>
              <a:rPr lang="en-US" dirty="0" smtClean="0"/>
              <a:t>Earth-Centered Earth Fixed (ECEF)  : axes fixed to the earth, rotating with the earth)</a:t>
            </a:r>
          </a:p>
          <a:p>
            <a:r>
              <a:rPr lang="en-US" dirty="0" smtClean="0"/>
              <a:t>Terrestrial Time (TT) : A rescaling of TCG so that it has approximately the same rate as the proper time of a clock on the </a:t>
            </a:r>
            <a:r>
              <a:rPr lang="en-US" b="1" i="1" dirty="0" smtClean="0"/>
              <a:t>geoid</a:t>
            </a:r>
            <a:r>
              <a:rPr lang="en-US" dirty="0" smtClean="0"/>
              <a:t>.  </a:t>
            </a:r>
            <a:r>
              <a:rPr lang="en-US" sz="2400" i="1" dirty="0" smtClean="0"/>
              <a:t>The geoid is the surface of constant gravity potential, which is approximated by mean sea level</a:t>
            </a:r>
            <a:endParaRPr lang="en-US" sz="2400" i="1" dirty="0"/>
          </a:p>
        </p:txBody>
      </p:sp>
      <p:sp>
        <p:nvSpPr>
          <p:cNvPr id="4" name="TextBox 3"/>
          <p:cNvSpPr txBox="1"/>
          <p:nvPr/>
        </p:nvSpPr>
        <p:spPr>
          <a:xfrm>
            <a:off x="5638800" y="152400"/>
            <a:ext cx="3429000" cy="1077218"/>
          </a:xfrm>
          <a:prstGeom prst="rect">
            <a:avLst/>
          </a:prstGeom>
          <a:noFill/>
        </p:spPr>
        <p:txBody>
          <a:bodyPr wrap="square" rtlCol="0">
            <a:spAutoFit/>
          </a:bodyPr>
          <a:lstStyle/>
          <a:p>
            <a:r>
              <a:rPr lang="en-US" sz="1600" i="1" dirty="0" smtClean="0">
                <a:solidFill>
                  <a:srgbClr val="FF0000"/>
                </a:solidFill>
                <a:effectLst>
                  <a:outerShdw blurRad="38100" dist="38100" dir="2700000" algn="tl">
                    <a:srgbClr val="000000">
                      <a:alpha val="43137"/>
                    </a:srgbClr>
                  </a:outerShdw>
                </a:effectLst>
              </a:rPr>
              <a:t>TCG recommended by the scientific unions for highest GR self-consistency for global applications but not actually used by anybody practically</a:t>
            </a:r>
            <a:endParaRPr lang="en-US" sz="1600" i="1" dirty="0">
              <a:solidFill>
                <a:srgbClr val="FF0000"/>
              </a:solidFill>
              <a:effectLst>
                <a:outerShdw blurRad="38100" dist="38100" dir="2700000" algn="tl">
                  <a:srgbClr val="000000">
                    <a:alpha val="43137"/>
                  </a:srgbClr>
                </a:outerShdw>
              </a:effectLst>
            </a:endParaRPr>
          </a:p>
        </p:txBody>
      </p:sp>
      <p:sp>
        <p:nvSpPr>
          <p:cNvPr id="5" name="Oval 4"/>
          <p:cNvSpPr/>
          <p:nvPr/>
        </p:nvSpPr>
        <p:spPr>
          <a:xfrm>
            <a:off x="4876800" y="1225658"/>
            <a:ext cx="990600" cy="617295"/>
          </a:xfrm>
          <a:prstGeom prst="ellipse">
            <a:avLst/>
          </a:prstGeom>
          <a:no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endCxn id="5" idx="0"/>
          </p:cNvCxnSpPr>
          <p:nvPr/>
        </p:nvCxnSpPr>
        <p:spPr>
          <a:xfrm flipH="1">
            <a:off x="5372100" y="838200"/>
            <a:ext cx="266700" cy="387458"/>
          </a:xfrm>
          <a:prstGeom prst="line">
            <a:avLst/>
          </a:prstGeom>
          <a:ln w="254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29200" y="6044625"/>
            <a:ext cx="3429000" cy="584775"/>
          </a:xfrm>
          <a:prstGeom prst="rect">
            <a:avLst/>
          </a:prstGeom>
          <a:noFill/>
        </p:spPr>
        <p:txBody>
          <a:bodyPr wrap="square" rtlCol="0">
            <a:spAutoFit/>
          </a:bodyPr>
          <a:lstStyle/>
          <a:p>
            <a:r>
              <a:rPr lang="en-US" sz="1600" i="1" dirty="0" smtClean="0">
                <a:solidFill>
                  <a:srgbClr val="FF0000"/>
                </a:solidFill>
                <a:effectLst>
                  <a:outerShdw blurRad="38100" dist="38100" dir="2700000" algn="tl">
                    <a:srgbClr val="000000">
                      <a:alpha val="43137"/>
                    </a:srgbClr>
                  </a:outerShdw>
                </a:effectLst>
              </a:rPr>
              <a:t>TT is the basic timescale type used by everybody, even GPS</a:t>
            </a:r>
            <a:endParaRPr lang="en-US" sz="1600" i="1" dirty="0">
              <a:solidFill>
                <a:srgbClr val="FF0000"/>
              </a:solidFill>
              <a:effectLst>
                <a:outerShdw blurRad="38100" dist="38100" dir="2700000" algn="tl">
                  <a:srgbClr val="000000">
                    <a:alpha val="43137"/>
                  </a:srgbClr>
                </a:outerShdw>
              </a:effectLst>
            </a:endParaRPr>
          </a:p>
        </p:txBody>
      </p:sp>
      <p:sp>
        <p:nvSpPr>
          <p:cNvPr id="12" name="Oval 11"/>
          <p:cNvSpPr/>
          <p:nvPr/>
        </p:nvSpPr>
        <p:spPr>
          <a:xfrm>
            <a:off x="3048000" y="4183305"/>
            <a:ext cx="914400" cy="541095"/>
          </a:xfrm>
          <a:prstGeom prst="ellipse">
            <a:avLst/>
          </a:prstGeom>
          <a:no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12" idx="4"/>
          </p:cNvCxnSpPr>
          <p:nvPr/>
        </p:nvCxnSpPr>
        <p:spPr>
          <a:xfrm>
            <a:off x="3505200" y="4724400"/>
            <a:ext cx="1447800" cy="1460212"/>
          </a:xfrm>
          <a:prstGeom prst="line">
            <a:avLst/>
          </a:prstGeom>
          <a:ln w="254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75524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a:xfrm>
            <a:off x="3962400" y="5775752"/>
            <a:ext cx="3276600" cy="762000"/>
          </a:xfrm>
          <a:prstGeom prst="rect">
            <a:avLst/>
          </a:prstGeom>
          <a:noFill/>
          <a:ln w="317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p:cNvSpPr>
            <a:spLocks noGrp="1"/>
          </p:cNvSpPr>
          <p:nvPr>
            <p:ph type="title"/>
          </p:nvPr>
        </p:nvSpPr>
        <p:spPr/>
        <p:txBody>
          <a:bodyPr/>
          <a:lstStyle/>
          <a:p>
            <a:r>
              <a:rPr lang="en-US" dirty="0" smtClean="0"/>
              <a:t>TT </a:t>
            </a:r>
            <a:r>
              <a:rPr lang="en-US" dirty="0" err="1" smtClean="0"/>
              <a:t>vs</a:t>
            </a:r>
            <a:r>
              <a:rPr lang="en-US" dirty="0" smtClean="0"/>
              <a:t> TCG</a:t>
            </a:r>
            <a:endParaRPr lang="en-US" dirty="0"/>
          </a:p>
        </p:txBody>
      </p:sp>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3" name="Content Placeholder 2"/>
              <p:cNvSpPr>
                <a:spLocks noGrp="1"/>
              </p:cNvSpPr>
              <p:nvPr>
                <p:ph idx="1"/>
              </p:nvPr>
            </p:nvSpPr>
            <p:spPr>
              <a:xfrm>
                <a:off x="457200" y="1066800"/>
                <a:ext cx="8229600" cy="4830763"/>
              </a:xfrm>
            </p:spPr>
            <p:txBody>
              <a:bodyPr>
                <a:noAutofit/>
              </a:bodyPr>
              <a:lstStyle/>
              <a:p>
                <a:pPr>
                  <a:lnSpc>
                    <a:spcPct val="120000"/>
                  </a:lnSpc>
                </a:pPr>
                <a:r>
                  <a:rPr lang="en-US" sz="2000" dirty="0" smtClean="0"/>
                  <a:t>TCG is the only coordinate time that is truly globally GR consistent with its associated earth-centered frame, but we cannot take readings of proper times of clocks at the center of the Earth, so</a:t>
                </a:r>
              </a:p>
              <a:p>
                <a:pPr>
                  <a:lnSpc>
                    <a:spcPct val="120000"/>
                  </a:lnSpc>
                </a:pPr>
                <a:r>
                  <a:rPr lang="en-US" sz="2000" dirty="0" smtClean="0"/>
                  <a:t>By convention the TT time coordinate is established relative to the surface of the geoid</a:t>
                </a:r>
              </a:p>
              <a:p>
                <a:pPr>
                  <a:lnSpc>
                    <a:spcPct val="120000"/>
                  </a:lnSpc>
                </a:pPr>
                <a:r>
                  <a:rPr lang="en-US" sz="2000" dirty="0"/>
                  <a:t>TT is defined such that </a:t>
                </a:r>
                <a14:m>
                  <m:oMath xmlns:m="http://schemas.openxmlformats.org/officeDocument/2006/math">
                    <m:r>
                      <a:rPr lang="en-US" sz="2000" i="1">
                        <a:latin typeface="Cambria Math"/>
                      </a:rPr>
                      <m:t>𝑇𝐶𝐺</m:t>
                    </m:r>
                    <m:r>
                      <a:rPr lang="en-US" sz="2000" i="1">
                        <a:latin typeface="Cambria Math"/>
                      </a:rPr>
                      <m:t>−</m:t>
                    </m:r>
                    <m:r>
                      <a:rPr lang="en-US" sz="2000" i="1">
                        <a:latin typeface="Cambria Math"/>
                      </a:rPr>
                      <m:t>𝑇𝑇</m:t>
                    </m:r>
                    <m:r>
                      <a:rPr lang="en-US" sz="2000" i="1">
                        <a:latin typeface="Cambria Math"/>
                      </a:rPr>
                      <m:t>=</m:t>
                    </m:r>
                    <m:sSub>
                      <m:sSubPr>
                        <m:ctrlPr>
                          <a:rPr lang="en-US" sz="2000" i="1">
                            <a:latin typeface="Cambria Math"/>
                          </a:rPr>
                        </m:ctrlPr>
                      </m:sSubPr>
                      <m:e>
                        <m:r>
                          <a:rPr lang="en-US" sz="2000" i="1">
                            <a:latin typeface="Cambria Math"/>
                          </a:rPr>
                          <m:t>𝐿</m:t>
                        </m:r>
                      </m:e>
                      <m:sub>
                        <m:r>
                          <a:rPr lang="en-US" sz="2000" i="1">
                            <a:latin typeface="Cambria Math"/>
                          </a:rPr>
                          <m:t>𝐺</m:t>
                        </m:r>
                      </m:sub>
                    </m:sSub>
                    <m:r>
                      <a:rPr lang="en-US" sz="2000" i="1">
                        <a:latin typeface="Cambria Math"/>
                        <a:ea typeface="Cambria Math"/>
                      </a:rPr>
                      <m:t>×</m:t>
                    </m:r>
                    <m:r>
                      <a:rPr lang="en-US" sz="2000" i="1">
                        <a:latin typeface="Cambria Math"/>
                      </a:rPr>
                      <m:t>𝑇𝐶𝐺</m:t>
                    </m:r>
                  </m:oMath>
                </a14:m>
                <a:endParaRPr lang="en-US" sz="2000" dirty="0"/>
              </a:p>
              <a:p>
                <a:pPr>
                  <a:lnSpc>
                    <a:spcPct val="120000"/>
                  </a:lnSpc>
                </a:pPr>
                <a:r>
                  <a:rPr lang="en-US" sz="2000" dirty="0"/>
                  <a:t>By convention, </a:t>
                </a:r>
                <a14:m>
                  <m:oMath xmlns:m="http://schemas.openxmlformats.org/officeDocument/2006/math">
                    <m:sSub>
                      <m:sSubPr>
                        <m:ctrlPr>
                          <a:rPr lang="en-US" sz="2000" i="1">
                            <a:latin typeface="Cambria Math"/>
                            <a:ea typeface="Cambria Math"/>
                          </a:rPr>
                        </m:ctrlPr>
                      </m:sSubPr>
                      <m:e>
                        <m:r>
                          <a:rPr lang="en-US" sz="2000" i="1">
                            <a:latin typeface="Cambria Math"/>
                            <a:ea typeface="Cambria Math"/>
                          </a:rPr>
                          <m:t>𝐿</m:t>
                        </m:r>
                      </m:e>
                      <m:sub>
                        <m:r>
                          <a:rPr lang="en-US" sz="2000" i="1">
                            <a:latin typeface="Cambria Math"/>
                            <a:ea typeface="Cambria Math"/>
                          </a:rPr>
                          <m:t>𝐺</m:t>
                        </m:r>
                      </m:sub>
                    </m:sSub>
                    <m:r>
                      <a:rPr lang="en-US" sz="2000" i="1">
                        <a:latin typeface="Cambria Math"/>
                        <a:ea typeface="Cambria Math"/>
                      </a:rPr>
                      <m:t>≝6.969290134×</m:t>
                    </m:r>
                    <m:sSup>
                      <m:sSupPr>
                        <m:ctrlPr>
                          <a:rPr lang="en-US" sz="2000" i="1">
                            <a:latin typeface="Cambria Math"/>
                            <a:ea typeface="Cambria Math"/>
                          </a:rPr>
                        </m:ctrlPr>
                      </m:sSupPr>
                      <m:e>
                        <m:r>
                          <a:rPr lang="en-US" sz="2000" i="1">
                            <a:latin typeface="Cambria Math"/>
                            <a:ea typeface="Cambria Math"/>
                          </a:rPr>
                          <m:t>10</m:t>
                        </m:r>
                      </m:e>
                      <m:sup>
                        <m:r>
                          <a:rPr lang="en-US" sz="2000" i="1">
                            <a:latin typeface="Cambria Math"/>
                            <a:ea typeface="Cambria Math"/>
                          </a:rPr>
                          <m:t>−10</m:t>
                        </m:r>
                      </m:sup>
                    </m:sSup>
                    <m:r>
                      <a:rPr lang="en-US" sz="2000" i="1">
                        <a:latin typeface="Cambria Math"/>
                        <a:ea typeface="Cambria Math"/>
                      </a:rPr>
                      <m:t>≈60.2 </m:t>
                    </m:r>
                    <m:r>
                      <a:rPr lang="en-US" sz="2000" i="1">
                        <a:latin typeface="Cambria Math"/>
                        <a:ea typeface="Cambria Math"/>
                      </a:rPr>
                      <m:t>𝜇</m:t>
                    </m:r>
                    <m:r>
                      <a:rPr lang="en-US" sz="2000" i="1">
                        <a:latin typeface="Cambria Math"/>
                        <a:ea typeface="Cambria Math"/>
                      </a:rPr>
                      <m:t>𝑠</m:t>
                    </m:r>
                    <m:r>
                      <a:rPr lang="en-US" sz="2000" i="1">
                        <a:latin typeface="Cambria Math"/>
                        <a:ea typeface="Cambria Math"/>
                      </a:rPr>
                      <m:t>/</m:t>
                    </m:r>
                    <m:r>
                      <a:rPr lang="en-US" sz="2000" i="1">
                        <a:latin typeface="Cambria Math"/>
                        <a:ea typeface="Cambria Math"/>
                      </a:rPr>
                      <m:t>𝑑</m:t>
                    </m:r>
                  </m:oMath>
                </a14:m>
                <a:endParaRPr lang="en-US" sz="2000" dirty="0" smtClean="0"/>
              </a:p>
              <a:p>
                <a:pPr>
                  <a:lnSpc>
                    <a:spcPct val="120000"/>
                  </a:lnSpc>
                </a:pPr>
                <a:r>
                  <a:rPr lang="en-US" sz="2000" dirty="0" smtClean="0"/>
                  <a:t>TT is not globally GR self-consistent but the first term in the expansion </a:t>
                </a:r>
                <a:r>
                  <a:rPr lang="en-US" sz="2000" dirty="0" smtClean="0"/>
                  <a:t>consists </a:t>
                </a:r>
                <a:r>
                  <a:rPr lang="en-US" sz="2000" dirty="0" smtClean="0"/>
                  <a:t>of the simple rate offset (above) plus other periodic terms;  global consistency of </a:t>
                </a:r>
                <a:r>
                  <a:rPr lang="en-US" sz="2000" dirty="0" smtClean="0"/>
                  <a:t>TT is </a:t>
                </a:r>
                <a14:m>
                  <m:oMath xmlns:m="http://schemas.openxmlformats.org/officeDocument/2006/math">
                    <m:r>
                      <a:rPr lang="en-US" sz="2000" i="1">
                        <a:latin typeface="Cambria Math"/>
                      </a:rPr>
                      <m:t>~</m:t>
                    </m:r>
                    <m:sSup>
                      <m:sSupPr>
                        <m:ctrlPr>
                          <a:rPr lang="en-US" sz="2000" b="0" i="1" smtClean="0">
                            <a:latin typeface="Cambria Math"/>
                          </a:rPr>
                        </m:ctrlPr>
                      </m:sSupPr>
                      <m:e>
                        <m:r>
                          <a:rPr lang="en-US" sz="2000" b="0" i="1" smtClean="0">
                            <a:latin typeface="Cambria Math"/>
                          </a:rPr>
                          <m:t>10</m:t>
                        </m:r>
                      </m:e>
                      <m:sup>
                        <m:r>
                          <a:rPr lang="en-US" sz="2000" b="0" i="1" smtClean="0">
                            <a:latin typeface="Cambria Math"/>
                          </a:rPr>
                          <m:t>−18</m:t>
                        </m:r>
                      </m:sup>
                    </m:sSup>
                  </m:oMath>
                </a14:m>
                <a:r>
                  <a:rPr lang="en-US" sz="2000" dirty="0" smtClean="0"/>
                  <a:t> </a:t>
                </a:r>
                <a:endParaRPr lang="en-US" sz="2000" dirty="0" smtClean="0"/>
              </a:p>
              <a:p>
                <a:pPr>
                  <a:lnSpc>
                    <a:spcPct val="120000"/>
                  </a:lnSpc>
                </a:pPr>
                <a:r>
                  <a:rPr lang="en-US" sz="2000" dirty="0" smtClean="0">
                    <a:ea typeface="Cambria Math"/>
                  </a:rPr>
                  <a:t>Origins TCG</a:t>
                </a:r>
                <a:r>
                  <a:rPr lang="en-US" sz="2000" baseline="-25000" dirty="0" smtClean="0">
                    <a:ea typeface="Cambria Math"/>
                  </a:rPr>
                  <a:t>0</a:t>
                </a:r>
                <a:r>
                  <a:rPr lang="en-US" sz="2000" dirty="0" smtClean="0">
                    <a:ea typeface="Cambria Math"/>
                  </a:rPr>
                  <a:t> and TT</a:t>
                </a:r>
                <a:r>
                  <a:rPr lang="en-US" sz="2000" baseline="-25000" dirty="0" smtClean="0">
                    <a:ea typeface="Cambria Math"/>
                  </a:rPr>
                  <a:t>0</a:t>
                </a:r>
                <a:r>
                  <a:rPr lang="en-US" sz="2000" dirty="0" smtClean="0">
                    <a:ea typeface="Cambria Math"/>
                  </a:rPr>
                  <a:t> correspond to JD 2443144.5  TAI  (</a:t>
                </a:r>
                <a:r>
                  <a:rPr lang="en-US" sz="1800" dirty="0" smtClean="0">
                    <a:ea typeface="Cambria Math"/>
                  </a:rPr>
                  <a:t>1977 January 1, 0h</a:t>
                </a:r>
                <a:r>
                  <a:rPr lang="en-US" sz="2000" dirty="0" smtClean="0">
                    <a:ea typeface="Cambria Math"/>
                  </a:rPr>
                  <a:t>)</a:t>
                </a:r>
              </a:p>
              <a:p>
                <a:pPr>
                  <a:lnSpc>
                    <a:spcPct val="120000"/>
                  </a:lnSpc>
                </a:pPr>
                <a:r>
                  <a:rPr lang="en-US" sz="2000" dirty="0" smtClean="0">
                    <a:ea typeface="Cambria Math"/>
                  </a:rPr>
                  <a:t>A practical realization of TT:</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066800"/>
                <a:ext cx="8229600" cy="4830763"/>
              </a:xfrm>
              <a:blipFill rotWithShape="1">
                <a:blip r:embed="rId2"/>
                <a:stretch>
                  <a:fillRect l="-593" r="-889" b="-2146"/>
                </a:stretch>
              </a:blipFill>
            </p:spPr>
            <p:txBody>
              <a:bodyPr/>
              <a:lstStyle/>
              <a:p>
                <a:r>
                  <a:rPr lang="en-US">
                    <a:noFill/>
                  </a:rPr>
                  <a:t> </a:t>
                </a:r>
              </a:p>
            </p:txBody>
          </p:sp>
        </mc:Fallback>
      </mc:AlternateContent>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9" name="Rectangle 8"/>
              <p:cNvSpPr/>
              <p:nvPr/>
            </p:nvSpPr>
            <p:spPr>
              <a:xfrm>
                <a:off x="3733800" y="5874603"/>
                <a:ext cx="3657600"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a:ea typeface="Cambria Math"/>
                        </a:rPr>
                        <m:t>TT</m:t>
                      </m:r>
                      <m:r>
                        <a:rPr lang="en-US" sz="2400" i="1">
                          <a:latin typeface="Cambria Math"/>
                          <a:ea typeface="Cambria Math"/>
                        </a:rPr>
                        <m:t>=</m:t>
                      </m:r>
                      <m:r>
                        <m:rPr>
                          <m:sty m:val="p"/>
                        </m:rPr>
                        <a:rPr lang="en-US" sz="2400">
                          <a:latin typeface="Cambria Math"/>
                          <a:ea typeface="Cambria Math"/>
                        </a:rPr>
                        <m:t>TAI</m:t>
                      </m:r>
                      <m:r>
                        <a:rPr lang="en-US" sz="2400" i="1">
                          <a:latin typeface="Cambria Math"/>
                          <a:ea typeface="Cambria Math"/>
                        </a:rPr>
                        <m:t>+32.184 </m:t>
                      </m:r>
                      <m:r>
                        <a:rPr lang="en-US" sz="2400" i="1">
                          <a:latin typeface="Cambria Math"/>
                          <a:ea typeface="Cambria Math"/>
                        </a:rPr>
                        <m:t>𝑠</m:t>
                      </m:r>
                    </m:oMath>
                  </m:oMathPara>
                </a14:m>
                <a:r>
                  <a:rPr lang="en-US" sz="2400" i="1" dirty="0">
                    <a:latin typeface="Cambria Math"/>
                    <a:ea typeface="Cambria Math"/>
                  </a:rPr>
                  <a:t/>
                </a:r>
                <a:br>
                  <a:rPr lang="en-US" sz="2400" i="1" dirty="0">
                    <a:latin typeface="Cambria Math"/>
                    <a:ea typeface="Cambria Math"/>
                  </a:rPr>
                </a:br>
                <a:endParaRPr lang="en-US" sz="2400" dirty="0"/>
              </a:p>
            </p:txBody>
          </p:sp>
        </mc:Choice>
        <mc:Fallback>
          <p:sp>
            <p:nvSpPr>
              <p:cNvPr id="9" name="Rectangle 8"/>
              <p:cNvSpPr>
                <a:spLocks noRot="1" noChangeAspect="1" noMove="1" noResize="1" noEditPoints="1" noAdjustHandles="1" noChangeArrowheads="1" noChangeShapeType="1" noTextEdit="1"/>
              </p:cNvSpPr>
              <p:nvPr/>
            </p:nvSpPr>
            <p:spPr>
              <a:xfrm>
                <a:off x="3733800" y="5874603"/>
                <a:ext cx="3657600" cy="830997"/>
              </a:xfrm>
              <a:prstGeom prst="rect">
                <a:avLst/>
              </a:prstGeom>
              <a:blipFill rotWithShape="1">
                <a:blip r:embed="rId3" cstate="print"/>
                <a:stretch>
                  <a:fillRect/>
                </a:stretch>
              </a:blipFill>
            </p:spPr>
            <p:txBody>
              <a:bodyPr/>
              <a:lstStyle/>
              <a:p>
                <a:r>
                  <a:rPr lang="en-US">
                    <a:noFill/>
                  </a:rPr>
                  <a:t> </a:t>
                </a:r>
              </a:p>
            </p:txBody>
          </p:sp>
        </mc:Fallback>
      </mc:AlternateContent>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22599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16874</TotalTime>
  <Words>3613</Words>
  <Application>Microsoft Macintosh PowerPoint</Application>
  <PresentationFormat>On-screen Show (4:3)</PresentationFormat>
  <Paragraphs>270</Paragraphs>
  <Slides>36</Slides>
  <Notes>5</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Equation</vt:lpstr>
      <vt:lpstr>Introduction to Timescales   </vt:lpstr>
      <vt:lpstr>Outline</vt:lpstr>
      <vt:lpstr>What is a timescale?</vt:lpstr>
      <vt:lpstr>Space-Time (flat)</vt:lpstr>
      <vt:lpstr>Relativistic Considerations</vt:lpstr>
      <vt:lpstr>Relativistic Considerations</vt:lpstr>
      <vt:lpstr>IERS Conventions 2010</vt:lpstr>
      <vt:lpstr>Near-Earth Timescales</vt:lpstr>
      <vt:lpstr>TT vs TCG</vt:lpstr>
      <vt:lpstr>Slide 10</vt:lpstr>
      <vt:lpstr>Evolution of Timescales (1900 to present)</vt:lpstr>
      <vt:lpstr>Evolution of Timescales (1900 to present)</vt:lpstr>
      <vt:lpstr>Evolution of Timescales (1900 to present)</vt:lpstr>
      <vt:lpstr>Evolution of Timescales (1900 to present)</vt:lpstr>
      <vt:lpstr>Evolution of Timescales (1900 to present)</vt:lpstr>
      <vt:lpstr>Evolution of Timescales (1900 to present)</vt:lpstr>
      <vt:lpstr>Slide 17</vt:lpstr>
      <vt:lpstr>Slide 18</vt:lpstr>
      <vt:lpstr>Ensemble Atomic Timescales</vt:lpstr>
      <vt:lpstr>Benefits of Ensemble Timescales</vt:lpstr>
      <vt:lpstr>Challenges in Ensemble Timescales</vt:lpstr>
      <vt:lpstr>Fundamental Datums (Preliminaries)</vt:lpstr>
      <vt:lpstr>Some Notational Conventions</vt:lpstr>
      <vt:lpstr>Clock State Estimation (Clock Ensembling)</vt:lpstr>
      <vt:lpstr>Timescale Equation</vt:lpstr>
      <vt:lpstr>Clock State Estimator – Clock Model</vt:lpstr>
      <vt:lpstr>Common Clock Power Law Process</vt:lpstr>
      <vt:lpstr>Multiple Per-Clock Weighting    (Stein)</vt:lpstr>
      <vt:lpstr>Multiple Per-Clock Weighting</vt:lpstr>
      <vt:lpstr>Corrected Clocks</vt:lpstr>
      <vt:lpstr>Non-Model Based Ensemble Timescales</vt:lpstr>
      <vt:lpstr>Slide 32</vt:lpstr>
      <vt:lpstr>METS Simulation Results - continued</vt:lpstr>
      <vt:lpstr>METS vs Kalman Filter</vt:lpstr>
      <vt:lpstr>Pros/Cons of METS</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 senior</dc:creator>
  <cp:lastModifiedBy>Ken Senior</cp:lastModifiedBy>
  <cp:revision>1489</cp:revision>
  <cp:lastPrinted>2011-11-13T13:58:57Z</cp:lastPrinted>
  <dcterms:created xsi:type="dcterms:W3CDTF">2011-11-14T17:21:29Z</dcterms:created>
  <dcterms:modified xsi:type="dcterms:W3CDTF">2011-11-14T17:25:00Z</dcterms:modified>
</cp:coreProperties>
</file>