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32918400"/>
  <p:notesSz cx="54406800" cy="32461200"/>
  <p:defaultTextStyle>
    <a:defPPr>
      <a:defRPr lang="en-US"/>
    </a:defPPr>
    <a:lvl1pPr algn="l" rtl="0" fontAlgn="base">
      <a:spcBef>
        <a:spcPct val="0"/>
      </a:spcBef>
      <a:spcAft>
        <a:spcPct val="0"/>
      </a:spcAft>
      <a:defRPr sz="9500" kern="1200">
        <a:solidFill>
          <a:schemeClr val="tx1"/>
        </a:solidFill>
        <a:latin typeface="Arial" pitchFamily="34" charset="0"/>
        <a:ea typeface="+mn-ea"/>
        <a:cs typeface="+mn-cs"/>
      </a:defRPr>
    </a:lvl1pPr>
    <a:lvl2pPr marL="457200" algn="l" rtl="0" fontAlgn="base">
      <a:spcBef>
        <a:spcPct val="0"/>
      </a:spcBef>
      <a:spcAft>
        <a:spcPct val="0"/>
      </a:spcAft>
      <a:defRPr sz="9500" kern="1200">
        <a:solidFill>
          <a:schemeClr val="tx1"/>
        </a:solidFill>
        <a:latin typeface="Arial" pitchFamily="34" charset="0"/>
        <a:ea typeface="+mn-ea"/>
        <a:cs typeface="+mn-cs"/>
      </a:defRPr>
    </a:lvl2pPr>
    <a:lvl3pPr marL="914400" algn="l" rtl="0" fontAlgn="base">
      <a:spcBef>
        <a:spcPct val="0"/>
      </a:spcBef>
      <a:spcAft>
        <a:spcPct val="0"/>
      </a:spcAft>
      <a:defRPr sz="9500" kern="1200">
        <a:solidFill>
          <a:schemeClr val="tx1"/>
        </a:solidFill>
        <a:latin typeface="Arial" pitchFamily="34" charset="0"/>
        <a:ea typeface="+mn-ea"/>
        <a:cs typeface="+mn-cs"/>
      </a:defRPr>
    </a:lvl3pPr>
    <a:lvl4pPr marL="1371600" algn="l" rtl="0" fontAlgn="base">
      <a:spcBef>
        <a:spcPct val="0"/>
      </a:spcBef>
      <a:spcAft>
        <a:spcPct val="0"/>
      </a:spcAft>
      <a:defRPr sz="9500" kern="1200">
        <a:solidFill>
          <a:schemeClr val="tx1"/>
        </a:solidFill>
        <a:latin typeface="Arial" pitchFamily="34" charset="0"/>
        <a:ea typeface="+mn-ea"/>
        <a:cs typeface="+mn-cs"/>
      </a:defRPr>
    </a:lvl4pPr>
    <a:lvl5pPr marL="1828800" algn="l" rtl="0" fontAlgn="base">
      <a:spcBef>
        <a:spcPct val="0"/>
      </a:spcBef>
      <a:spcAft>
        <a:spcPct val="0"/>
      </a:spcAft>
      <a:defRPr sz="9500" kern="1200">
        <a:solidFill>
          <a:schemeClr val="tx1"/>
        </a:solidFill>
        <a:latin typeface="Arial" pitchFamily="34" charset="0"/>
        <a:ea typeface="+mn-ea"/>
        <a:cs typeface="+mn-cs"/>
      </a:defRPr>
    </a:lvl5pPr>
    <a:lvl6pPr marL="2286000" algn="l" defTabSz="914400" rtl="0" eaLnBrk="1" latinLnBrk="0" hangingPunct="1">
      <a:defRPr sz="9500" kern="1200">
        <a:solidFill>
          <a:schemeClr val="tx1"/>
        </a:solidFill>
        <a:latin typeface="Arial" pitchFamily="34" charset="0"/>
        <a:ea typeface="+mn-ea"/>
        <a:cs typeface="+mn-cs"/>
      </a:defRPr>
    </a:lvl6pPr>
    <a:lvl7pPr marL="2743200" algn="l" defTabSz="914400" rtl="0" eaLnBrk="1" latinLnBrk="0" hangingPunct="1">
      <a:defRPr sz="9500" kern="1200">
        <a:solidFill>
          <a:schemeClr val="tx1"/>
        </a:solidFill>
        <a:latin typeface="Arial" pitchFamily="34" charset="0"/>
        <a:ea typeface="+mn-ea"/>
        <a:cs typeface="+mn-cs"/>
      </a:defRPr>
    </a:lvl7pPr>
    <a:lvl8pPr marL="3200400" algn="l" defTabSz="914400" rtl="0" eaLnBrk="1" latinLnBrk="0" hangingPunct="1">
      <a:defRPr sz="9500" kern="1200">
        <a:solidFill>
          <a:schemeClr val="tx1"/>
        </a:solidFill>
        <a:latin typeface="Arial" pitchFamily="34" charset="0"/>
        <a:ea typeface="+mn-ea"/>
        <a:cs typeface="+mn-cs"/>
      </a:defRPr>
    </a:lvl8pPr>
    <a:lvl9pPr marL="3657600" algn="l" defTabSz="914400" rtl="0" eaLnBrk="1" latinLnBrk="0" hangingPunct="1">
      <a:defRPr sz="95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BAB"/>
    <a:srgbClr val="00CCFF"/>
    <a:srgbClr val="0099CC"/>
    <a:srgbClr val="0058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4812" y="2094"/>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30CD92-E285-4893-BBC0-C6F84AFB07E1}"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59C83AD1-90D9-416C-9428-9496FEABE4B0}">
      <dgm:prSet phldrT="[Text]"/>
      <dgm:spPr/>
      <dgm:t>
        <a:bodyPr/>
        <a:lstStyle/>
        <a:p>
          <a:r>
            <a:rPr lang="en-US" dirty="0" smtClean="0">
              <a:solidFill>
                <a:schemeClr val="tx1"/>
              </a:solidFill>
            </a:rPr>
            <a:t>Pre-Edit Phase</a:t>
          </a:r>
          <a:endParaRPr lang="en-US" dirty="0">
            <a:solidFill>
              <a:schemeClr val="tx1"/>
            </a:solidFill>
          </a:endParaRPr>
        </a:p>
      </dgm:t>
    </dgm:pt>
    <dgm:pt modelId="{C9794346-DB60-4F8F-8C56-CB86FA6E3586}" type="parTrans" cxnId="{8E670FAC-2A3F-4E32-81E9-5EF54F4C0082}">
      <dgm:prSet/>
      <dgm:spPr/>
      <dgm:t>
        <a:bodyPr/>
        <a:lstStyle/>
        <a:p>
          <a:endParaRPr lang="en-US"/>
        </a:p>
      </dgm:t>
    </dgm:pt>
    <dgm:pt modelId="{B43DFC35-9A2C-4666-8495-DEABE71FCD1E}" type="sibTrans" cxnId="{8E670FAC-2A3F-4E32-81E9-5EF54F4C0082}">
      <dgm:prSet/>
      <dgm:spPr/>
      <dgm:t>
        <a:bodyPr/>
        <a:lstStyle/>
        <a:p>
          <a:endParaRPr lang="en-US"/>
        </a:p>
      </dgm:t>
    </dgm:pt>
    <dgm:pt modelId="{91A9C3F9-9581-4B17-B6FA-81403892B30C}">
      <dgm:prSet phldrT="[Text]"/>
      <dgm:spPr/>
      <dgm:t>
        <a:bodyPr/>
        <a:lstStyle/>
        <a:p>
          <a:r>
            <a:rPr lang="en-US" dirty="0" smtClean="0"/>
            <a:t>Geometric range</a:t>
          </a:r>
          <a:endParaRPr lang="en-US" dirty="0"/>
        </a:p>
      </dgm:t>
    </dgm:pt>
    <dgm:pt modelId="{1FB7084B-4D31-47B1-9381-0722C7EE2077}" type="parTrans" cxnId="{0B228B35-9349-4076-9667-CD2E028C1509}">
      <dgm:prSet/>
      <dgm:spPr/>
      <dgm:t>
        <a:bodyPr/>
        <a:lstStyle/>
        <a:p>
          <a:endParaRPr lang="en-US"/>
        </a:p>
      </dgm:t>
    </dgm:pt>
    <dgm:pt modelId="{F12718BE-78DD-4937-A568-578F239D13F6}" type="sibTrans" cxnId="{0B228B35-9349-4076-9667-CD2E028C1509}">
      <dgm:prSet/>
      <dgm:spPr/>
      <dgm:t>
        <a:bodyPr/>
        <a:lstStyle/>
        <a:p>
          <a:endParaRPr lang="en-US"/>
        </a:p>
      </dgm:t>
    </dgm:pt>
    <dgm:pt modelId="{D58A941B-464F-40E6-9342-0E244067FE9C}">
      <dgm:prSet phldrT="[Text]"/>
      <dgm:spPr/>
      <dgm:t>
        <a:bodyPr/>
        <a:lstStyle/>
        <a:p>
          <a:r>
            <a:rPr lang="en-US" dirty="0" smtClean="0"/>
            <a:t>Single Difference Phase</a:t>
          </a:r>
          <a:endParaRPr lang="en-US" dirty="0"/>
        </a:p>
      </dgm:t>
    </dgm:pt>
    <dgm:pt modelId="{60CCB47E-F06A-4827-B620-4DDD7955D08B}" type="parTrans" cxnId="{E4BD8559-3764-4B8D-9A6A-BBCAFFCEDF16}">
      <dgm:prSet/>
      <dgm:spPr/>
      <dgm:t>
        <a:bodyPr/>
        <a:lstStyle/>
        <a:p>
          <a:endParaRPr lang="en-US"/>
        </a:p>
      </dgm:t>
    </dgm:pt>
    <dgm:pt modelId="{53A9DAE7-3932-4035-95DC-7B596490AD27}" type="sibTrans" cxnId="{E4BD8559-3764-4B8D-9A6A-BBCAFFCEDF16}">
      <dgm:prSet/>
      <dgm:spPr/>
      <dgm:t>
        <a:bodyPr/>
        <a:lstStyle/>
        <a:p>
          <a:endParaRPr lang="en-US"/>
        </a:p>
      </dgm:t>
    </dgm:pt>
    <dgm:pt modelId="{FCE5445F-0FA1-4D3E-84A5-4EAD1DC4388E}">
      <dgm:prSet phldrT="[Text]"/>
      <dgm:spPr/>
      <dgm:t>
        <a:bodyPr/>
        <a:lstStyle/>
        <a:p>
          <a:r>
            <a:rPr lang="en-US" dirty="0" smtClean="0"/>
            <a:t>Cycle slip editing</a:t>
          </a:r>
          <a:endParaRPr lang="en-US" dirty="0"/>
        </a:p>
      </dgm:t>
    </dgm:pt>
    <dgm:pt modelId="{9F1E4497-9DF4-426B-B8D7-8F747EBA5E5A}" type="parTrans" cxnId="{F87A6AF7-8772-42A2-A586-1C940E007830}">
      <dgm:prSet/>
      <dgm:spPr/>
      <dgm:t>
        <a:bodyPr/>
        <a:lstStyle/>
        <a:p>
          <a:endParaRPr lang="en-US"/>
        </a:p>
      </dgm:t>
    </dgm:pt>
    <dgm:pt modelId="{A1F00D98-83CA-4B77-A6C0-83632BFDA806}" type="sibTrans" cxnId="{F87A6AF7-8772-42A2-A586-1C940E007830}">
      <dgm:prSet/>
      <dgm:spPr/>
      <dgm:t>
        <a:bodyPr/>
        <a:lstStyle/>
        <a:p>
          <a:endParaRPr lang="en-US"/>
        </a:p>
      </dgm:t>
    </dgm:pt>
    <dgm:pt modelId="{C3D96A6F-AFFD-4E8D-8691-5923C812714B}">
      <dgm:prSet phldrT="[Text]"/>
      <dgm:spPr/>
      <dgm:t>
        <a:bodyPr/>
        <a:lstStyle/>
        <a:p>
          <a:r>
            <a:rPr lang="en-US" dirty="0" smtClean="0"/>
            <a:t>Time Difference of Single Difference Phase Pairs</a:t>
          </a:r>
          <a:endParaRPr lang="en-US" dirty="0"/>
        </a:p>
      </dgm:t>
    </dgm:pt>
    <dgm:pt modelId="{C0A4D75D-5734-4870-9D68-735C9CFB63CE}" type="parTrans" cxnId="{509C9B5D-484A-4E0D-90D9-6E7176318E6C}">
      <dgm:prSet/>
      <dgm:spPr/>
      <dgm:t>
        <a:bodyPr/>
        <a:lstStyle/>
        <a:p>
          <a:endParaRPr lang="en-US"/>
        </a:p>
      </dgm:t>
    </dgm:pt>
    <dgm:pt modelId="{D553CFE4-E8C1-4906-8F8C-754E74B62188}" type="sibTrans" cxnId="{509C9B5D-484A-4E0D-90D9-6E7176318E6C}">
      <dgm:prSet/>
      <dgm:spPr/>
      <dgm:t>
        <a:bodyPr/>
        <a:lstStyle/>
        <a:p>
          <a:endParaRPr lang="en-US"/>
        </a:p>
      </dgm:t>
    </dgm:pt>
    <dgm:pt modelId="{CA5C83BE-5338-4D78-8F9C-140B747F5A45}">
      <dgm:prSet phldrT="[Text]"/>
      <dgm:spPr/>
      <dgm:t>
        <a:bodyPr/>
        <a:lstStyle/>
        <a:p>
          <a:r>
            <a:rPr lang="en-US" dirty="0" smtClean="0"/>
            <a:t>Phase windup</a:t>
          </a:r>
          <a:endParaRPr lang="en-US" dirty="0"/>
        </a:p>
      </dgm:t>
    </dgm:pt>
    <dgm:pt modelId="{41FF2DBF-5BBE-483E-B26E-D5CC1E16DB63}" type="parTrans" cxnId="{E2BEE043-6C07-4649-BA4B-BC70278E4272}">
      <dgm:prSet/>
      <dgm:spPr/>
      <dgm:t>
        <a:bodyPr/>
        <a:lstStyle/>
        <a:p>
          <a:endParaRPr lang="en-US"/>
        </a:p>
      </dgm:t>
    </dgm:pt>
    <dgm:pt modelId="{0032C0A7-7B01-4FCB-91D5-F0B3255D5A36}" type="sibTrans" cxnId="{E2BEE043-6C07-4649-BA4B-BC70278E4272}">
      <dgm:prSet/>
      <dgm:spPr/>
      <dgm:t>
        <a:bodyPr/>
        <a:lstStyle/>
        <a:p>
          <a:endParaRPr lang="en-US"/>
        </a:p>
      </dgm:t>
    </dgm:pt>
    <dgm:pt modelId="{B983D7B5-B5B3-44D6-9C3A-E765B010B5EA}">
      <dgm:prSet phldrT="[Text]"/>
      <dgm:spPr/>
      <dgm:t>
        <a:bodyPr/>
        <a:lstStyle/>
        <a:p>
          <a:r>
            <a:rPr lang="en-US" dirty="0" smtClean="0"/>
            <a:t>PTU tilt arm</a:t>
          </a:r>
          <a:endParaRPr lang="en-US" dirty="0"/>
        </a:p>
      </dgm:t>
    </dgm:pt>
    <dgm:pt modelId="{EFE95B7E-A01F-4D93-AD29-F5A688824AB6}" type="parTrans" cxnId="{010F06CF-8B1F-4C1E-891A-8E8C4AF92A9C}">
      <dgm:prSet/>
      <dgm:spPr/>
      <dgm:t>
        <a:bodyPr/>
        <a:lstStyle/>
        <a:p>
          <a:endParaRPr lang="en-US"/>
        </a:p>
      </dgm:t>
    </dgm:pt>
    <dgm:pt modelId="{564BD9E8-26D4-4CC5-8BCE-C9549C9ABE22}" type="sibTrans" cxnId="{010F06CF-8B1F-4C1E-891A-8E8C4AF92A9C}">
      <dgm:prSet/>
      <dgm:spPr/>
      <dgm:t>
        <a:bodyPr/>
        <a:lstStyle/>
        <a:p>
          <a:endParaRPr lang="en-US"/>
        </a:p>
      </dgm:t>
    </dgm:pt>
    <dgm:pt modelId="{0245BED1-C375-497F-A1B0-181E264945D5}">
      <dgm:prSet phldrT="[Text]"/>
      <dgm:spPr/>
      <dgm:t>
        <a:bodyPr/>
        <a:lstStyle/>
        <a:p>
          <a:r>
            <a:rPr lang="en-US" dirty="0" smtClean="0"/>
            <a:t>Satellite XYZ/velocity </a:t>
          </a:r>
          <a:r>
            <a:rPr lang="en-US" dirty="0" err="1" smtClean="0"/>
            <a:t>calcs</a:t>
          </a:r>
          <a:r>
            <a:rPr lang="en-US" dirty="0" smtClean="0"/>
            <a:t> (for windup)</a:t>
          </a:r>
          <a:endParaRPr lang="en-US" dirty="0"/>
        </a:p>
      </dgm:t>
    </dgm:pt>
    <dgm:pt modelId="{09E50761-6FBE-4BEF-866B-4ABB28AB96F6}" type="parTrans" cxnId="{F3075C44-C179-4ABD-9E98-F17CCFECABEE}">
      <dgm:prSet/>
      <dgm:spPr/>
      <dgm:t>
        <a:bodyPr/>
        <a:lstStyle/>
        <a:p>
          <a:endParaRPr lang="en-US"/>
        </a:p>
      </dgm:t>
    </dgm:pt>
    <dgm:pt modelId="{5C380051-648E-486F-8FDC-D8A627C45067}" type="sibTrans" cxnId="{F3075C44-C179-4ABD-9E98-F17CCFECABEE}">
      <dgm:prSet/>
      <dgm:spPr/>
      <dgm:t>
        <a:bodyPr/>
        <a:lstStyle/>
        <a:p>
          <a:endParaRPr lang="en-US"/>
        </a:p>
      </dgm:t>
    </dgm:pt>
    <dgm:pt modelId="{05E3CAA2-24EE-4E58-BB37-DFE124644787}">
      <dgm:prSet phldrT="[Text]"/>
      <dgm:spPr/>
      <dgm:t>
        <a:bodyPr/>
        <a:lstStyle/>
        <a:p>
          <a:r>
            <a:rPr lang="en-US" dirty="0" smtClean="0"/>
            <a:t>Form / Solve Normal Equations</a:t>
          </a:r>
          <a:endParaRPr lang="en-US" dirty="0"/>
        </a:p>
      </dgm:t>
    </dgm:pt>
    <dgm:pt modelId="{9865A2C7-F3E8-4DDC-9E4A-B0FDEA8B854E}" type="parTrans" cxnId="{A0146010-6468-435B-A3DB-CB157BE63AAA}">
      <dgm:prSet/>
      <dgm:spPr/>
      <dgm:t>
        <a:bodyPr/>
        <a:lstStyle/>
        <a:p>
          <a:endParaRPr lang="en-US"/>
        </a:p>
      </dgm:t>
    </dgm:pt>
    <dgm:pt modelId="{16A4E630-F27A-4763-ABEB-DB478FB9847C}" type="sibTrans" cxnId="{A0146010-6468-435B-A3DB-CB157BE63AAA}">
      <dgm:prSet/>
      <dgm:spPr/>
      <dgm:t>
        <a:bodyPr/>
        <a:lstStyle/>
        <a:p>
          <a:endParaRPr lang="en-US"/>
        </a:p>
      </dgm:t>
    </dgm:pt>
    <dgm:pt modelId="{78524955-CDC4-4715-B591-2C46F8A86015}">
      <dgm:prSet phldrT="[Text]"/>
      <dgm:spPr/>
      <dgm:t>
        <a:bodyPr/>
        <a:lstStyle/>
        <a:p>
          <a:r>
            <a:rPr lang="en-US" dirty="0" smtClean="0"/>
            <a:t>PCO (east, north, up components)</a:t>
          </a:r>
          <a:endParaRPr lang="en-US" dirty="0"/>
        </a:p>
      </dgm:t>
    </dgm:pt>
    <dgm:pt modelId="{9C067BCA-275F-4628-9B62-D75C723C8CE6}" type="parTrans" cxnId="{E60FCACB-5F00-4AD6-81D3-D88CCED583C7}">
      <dgm:prSet/>
      <dgm:spPr/>
      <dgm:t>
        <a:bodyPr/>
        <a:lstStyle/>
        <a:p>
          <a:endParaRPr lang="en-US"/>
        </a:p>
      </dgm:t>
    </dgm:pt>
    <dgm:pt modelId="{4E58D16F-EBC8-4863-8984-711DD3733E63}" type="sibTrans" cxnId="{E60FCACB-5F00-4AD6-81D3-D88CCED583C7}">
      <dgm:prSet/>
      <dgm:spPr/>
      <dgm:t>
        <a:bodyPr/>
        <a:lstStyle/>
        <a:p>
          <a:endParaRPr lang="en-US"/>
        </a:p>
      </dgm:t>
    </dgm:pt>
    <dgm:pt modelId="{6776D59F-3302-45FD-BEBE-107CE14D65D6}">
      <dgm:prSet phldrT="[Text]"/>
      <dgm:spPr/>
      <dgm:t>
        <a:bodyPr/>
        <a:lstStyle/>
        <a:p>
          <a:r>
            <a:rPr lang="en-US" dirty="0" smtClean="0"/>
            <a:t>PCV (elevation and azimuth angle)</a:t>
          </a:r>
          <a:endParaRPr lang="en-US" dirty="0"/>
        </a:p>
      </dgm:t>
    </dgm:pt>
    <dgm:pt modelId="{5E25CE0E-C652-428A-BB43-2851DD7047BD}" type="parTrans" cxnId="{CFCDC280-B93E-43B1-A121-BD454A520EF9}">
      <dgm:prSet/>
      <dgm:spPr/>
      <dgm:t>
        <a:bodyPr/>
        <a:lstStyle/>
        <a:p>
          <a:endParaRPr lang="en-US"/>
        </a:p>
      </dgm:t>
    </dgm:pt>
    <dgm:pt modelId="{89B5EB96-55E7-4981-8553-F306E31597BC}" type="sibTrans" cxnId="{CFCDC280-B93E-43B1-A121-BD454A520EF9}">
      <dgm:prSet/>
      <dgm:spPr/>
      <dgm:t>
        <a:bodyPr/>
        <a:lstStyle/>
        <a:p>
          <a:endParaRPr lang="en-US"/>
        </a:p>
      </dgm:t>
    </dgm:pt>
    <dgm:pt modelId="{62384654-4656-488F-AE2A-15AB52F0C96A}">
      <dgm:prSet phldrT="[Text]"/>
      <dgm:spPr/>
      <dgm:t>
        <a:bodyPr/>
        <a:lstStyle/>
        <a:p>
          <a:r>
            <a:rPr lang="en-US" dirty="0" smtClean="0"/>
            <a:t>Calculation of Angles</a:t>
          </a:r>
          <a:endParaRPr lang="en-US" dirty="0"/>
        </a:p>
      </dgm:t>
    </dgm:pt>
    <dgm:pt modelId="{63212208-824A-43C1-85FD-2402ACB025F3}" type="parTrans" cxnId="{1A1248AB-6C53-45B8-BA0E-ABF1BA998BDD}">
      <dgm:prSet/>
      <dgm:spPr/>
      <dgm:t>
        <a:bodyPr/>
        <a:lstStyle/>
        <a:p>
          <a:endParaRPr lang="en-US"/>
        </a:p>
      </dgm:t>
    </dgm:pt>
    <dgm:pt modelId="{17BFD369-8324-4FD8-9131-106E7D0CB692}" type="sibTrans" cxnId="{1A1248AB-6C53-45B8-BA0E-ABF1BA998BDD}">
      <dgm:prSet/>
      <dgm:spPr/>
      <dgm:t>
        <a:bodyPr/>
        <a:lstStyle/>
        <a:p>
          <a:endParaRPr lang="en-US"/>
        </a:p>
      </dgm:t>
    </dgm:pt>
    <dgm:pt modelId="{F6DA3238-9F98-4C38-ACDB-5C28DC19F913}">
      <dgm:prSet phldrT="[Text]"/>
      <dgm:spPr/>
      <dgm:t>
        <a:bodyPr/>
        <a:lstStyle/>
        <a:p>
          <a:r>
            <a:rPr lang="en-US" dirty="0" smtClean="0"/>
            <a:t>Angles in local frame</a:t>
          </a:r>
          <a:endParaRPr lang="en-US" dirty="0"/>
        </a:p>
      </dgm:t>
    </dgm:pt>
    <dgm:pt modelId="{D6B1672E-71D2-421B-8854-F3BF35F0FAB3}" type="parTrans" cxnId="{83559282-5861-4F47-A719-DCFEB3ECD1E9}">
      <dgm:prSet/>
      <dgm:spPr/>
      <dgm:t>
        <a:bodyPr/>
        <a:lstStyle/>
        <a:p>
          <a:endParaRPr lang="en-US"/>
        </a:p>
      </dgm:t>
    </dgm:pt>
    <dgm:pt modelId="{4E5ED226-D682-41EC-9915-DEEAE914D9FA}" type="sibTrans" cxnId="{83559282-5861-4F47-A719-DCFEB3ECD1E9}">
      <dgm:prSet/>
      <dgm:spPr/>
      <dgm:t>
        <a:bodyPr/>
        <a:lstStyle/>
        <a:p>
          <a:endParaRPr lang="en-US"/>
        </a:p>
      </dgm:t>
    </dgm:pt>
    <dgm:pt modelId="{942940E6-9A56-42AB-AADE-825FF965F6DB}">
      <dgm:prSet phldrT="[Text]"/>
      <dgm:spPr/>
      <dgm:t>
        <a:bodyPr/>
        <a:lstStyle/>
        <a:p>
          <a:r>
            <a:rPr lang="en-US" dirty="0" smtClean="0"/>
            <a:t>Angles in antenna frame</a:t>
          </a:r>
          <a:endParaRPr lang="en-US" dirty="0"/>
        </a:p>
      </dgm:t>
    </dgm:pt>
    <dgm:pt modelId="{0E8936FA-B2B4-4429-8291-3EF4E446A777}" type="parTrans" cxnId="{5FB327A4-7BCF-4EFA-94DF-39B60C148CF3}">
      <dgm:prSet/>
      <dgm:spPr/>
      <dgm:t>
        <a:bodyPr/>
        <a:lstStyle/>
        <a:p>
          <a:endParaRPr lang="en-US"/>
        </a:p>
      </dgm:t>
    </dgm:pt>
    <dgm:pt modelId="{905B690C-B42F-4770-9E49-D5AB8CB3ACC5}" type="sibTrans" cxnId="{5FB327A4-7BCF-4EFA-94DF-39B60C148CF3}">
      <dgm:prSet/>
      <dgm:spPr/>
      <dgm:t>
        <a:bodyPr/>
        <a:lstStyle/>
        <a:p>
          <a:endParaRPr lang="en-US"/>
        </a:p>
      </dgm:t>
    </dgm:pt>
    <dgm:pt modelId="{A96A2970-8E53-43F2-B8C9-224424764809}">
      <dgm:prSet phldrT="[Text]"/>
      <dgm:spPr/>
      <dgm:t>
        <a:bodyPr/>
        <a:lstStyle/>
        <a:p>
          <a:r>
            <a:rPr lang="en-US" dirty="0" smtClean="0">
              <a:solidFill>
                <a:schemeClr val="tx1"/>
              </a:solidFill>
            </a:rPr>
            <a:t>Data Collection (all 4 directions)</a:t>
          </a:r>
          <a:endParaRPr lang="en-US" dirty="0">
            <a:solidFill>
              <a:schemeClr val="tx1"/>
            </a:solidFill>
          </a:endParaRPr>
        </a:p>
      </dgm:t>
    </dgm:pt>
    <dgm:pt modelId="{F75307C6-67CC-4F55-BA93-965160EB88C4}" type="parTrans" cxnId="{EA753C5D-0F86-4E8C-A92C-CEF7A12020CA}">
      <dgm:prSet/>
      <dgm:spPr/>
      <dgm:t>
        <a:bodyPr/>
        <a:lstStyle/>
        <a:p>
          <a:endParaRPr lang="en-US"/>
        </a:p>
      </dgm:t>
    </dgm:pt>
    <dgm:pt modelId="{CED3D242-E267-4874-BE46-F771AE174844}" type="sibTrans" cxnId="{EA753C5D-0F86-4E8C-A92C-CEF7A12020CA}">
      <dgm:prSet/>
      <dgm:spPr/>
      <dgm:t>
        <a:bodyPr/>
        <a:lstStyle/>
        <a:p>
          <a:endParaRPr lang="en-US"/>
        </a:p>
      </dgm:t>
    </dgm:pt>
    <dgm:pt modelId="{01887BC2-5D49-469B-98C0-EAA7A9BF6E01}" type="pres">
      <dgm:prSet presAssocID="{7930CD92-E285-4893-BBC0-C6F84AFB07E1}" presName="Name0" presStyleCnt="0">
        <dgm:presLayoutVars>
          <dgm:dir/>
          <dgm:animLvl val="lvl"/>
          <dgm:resizeHandles val="exact"/>
        </dgm:presLayoutVars>
      </dgm:prSet>
      <dgm:spPr/>
      <dgm:t>
        <a:bodyPr/>
        <a:lstStyle/>
        <a:p>
          <a:endParaRPr lang="en-US"/>
        </a:p>
      </dgm:t>
    </dgm:pt>
    <dgm:pt modelId="{2DFEB15A-99E9-4548-A691-BC6A5128EA65}" type="pres">
      <dgm:prSet presAssocID="{05E3CAA2-24EE-4E58-BB37-DFE124644787}" presName="boxAndChildren" presStyleCnt="0"/>
      <dgm:spPr/>
      <dgm:t>
        <a:bodyPr/>
        <a:lstStyle/>
        <a:p>
          <a:endParaRPr lang="en-US"/>
        </a:p>
      </dgm:t>
    </dgm:pt>
    <dgm:pt modelId="{47BD789A-B151-4142-BC5A-DDD6118D7CBE}" type="pres">
      <dgm:prSet presAssocID="{05E3CAA2-24EE-4E58-BB37-DFE124644787}" presName="parentTextBox" presStyleLbl="node1" presStyleIdx="0" presStyleCnt="6"/>
      <dgm:spPr/>
      <dgm:t>
        <a:bodyPr/>
        <a:lstStyle/>
        <a:p>
          <a:endParaRPr lang="en-US"/>
        </a:p>
      </dgm:t>
    </dgm:pt>
    <dgm:pt modelId="{74C4BFE8-2832-4F9E-AED4-E7D7C96B48D3}" type="pres">
      <dgm:prSet presAssocID="{05E3CAA2-24EE-4E58-BB37-DFE124644787}" presName="entireBox" presStyleLbl="node1" presStyleIdx="0" presStyleCnt="6"/>
      <dgm:spPr/>
      <dgm:t>
        <a:bodyPr/>
        <a:lstStyle/>
        <a:p>
          <a:endParaRPr lang="en-US"/>
        </a:p>
      </dgm:t>
    </dgm:pt>
    <dgm:pt modelId="{D4688003-542B-4368-A8D2-09D2AB2BBD0B}" type="pres">
      <dgm:prSet presAssocID="{05E3CAA2-24EE-4E58-BB37-DFE124644787}" presName="descendantBox" presStyleCnt="0"/>
      <dgm:spPr/>
      <dgm:t>
        <a:bodyPr/>
        <a:lstStyle/>
        <a:p>
          <a:endParaRPr lang="en-US"/>
        </a:p>
      </dgm:t>
    </dgm:pt>
    <dgm:pt modelId="{7A1FF7EE-50B9-4A7A-A79F-B4B0996530D1}" type="pres">
      <dgm:prSet presAssocID="{78524955-CDC4-4715-B591-2C46F8A86015}" presName="childTextBox" presStyleLbl="fgAccFollowNode1" presStyleIdx="0" presStyleCnt="9">
        <dgm:presLayoutVars>
          <dgm:bulletEnabled val="1"/>
        </dgm:presLayoutVars>
      </dgm:prSet>
      <dgm:spPr/>
      <dgm:t>
        <a:bodyPr/>
        <a:lstStyle/>
        <a:p>
          <a:endParaRPr lang="en-US"/>
        </a:p>
      </dgm:t>
    </dgm:pt>
    <dgm:pt modelId="{0B7820AE-88E7-4873-9978-65FD5974A809}" type="pres">
      <dgm:prSet presAssocID="{6776D59F-3302-45FD-BEBE-107CE14D65D6}" presName="childTextBox" presStyleLbl="fgAccFollowNode1" presStyleIdx="1" presStyleCnt="9">
        <dgm:presLayoutVars>
          <dgm:bulletEnabled val="1"/>
        </dgm:presLayoutVars>
      </dgm:prSet>
      <dgm:spPr/>
      <dgm:t>
        <a:bodyPr/>
        <a:lstStyle/>
        <a:p>
          <a:endParaRPr lang="en-US"/>
        </a:p>
      </dgm:t>
    </dgm:pt>
    <dgm:pt modelId="{2108BDF2-57B3-4018-91BB-4999BD6555B3}" type="pres">
      <dgm:prSet presAssocID="{D553CFE4-E8C1-4906-8F8C-754E74B62188}" presName="sp" presStyleCnt="0"/>
      <dgm:spPr/>
      <dgm:t>
        <a:bodyPr/>
        <a:lstStyle/>
        <a:p>
          <a:endParaRPr lang="en-US"/>
        </a:p>
      </dgm:t>
    </dgm:pt>
    <dgm:pt modelId="{398E13B6-2980-4489-A151-226045E1FDE1}" type="pres">
      <dgm:prSet presAssocID="{C3D96A6F-AFFD-4E8D-8691-5923C812714B}" presName="arrowAndChildren" presStyleCnt="0"/>
      <dgm:spPr/>
      <dgm:t>
        <a:bodyPr/>
        <a:lstStyle/>
        <a:p>
          <a:endParaRPr lang="en-US"/>
        </a:p>
      </dgm:t>
    </dgm:pt>
    <dgm:pt modelId="{7BA131FE-DFBA-4727-8D53-18DFD5F26D4A}" type="pres">
      <dgm:prSet presAssocID="{C3D96A6F-AFFD-4E8D-8691-5923C812714B}" presName="parentTextArrow" presStyleLbl="node1" presStyleIdx="1" presStyleCnt="6" custScaleY="64536"/>
      <dgm:spPr/>
      <dgm:t>
        <a:bodyPr/>
        <a:lstStyle/>
        <a:p>
          <a:endParaRPr lang="en-US"/>
        </a:p>
      </dgm:t>
    </dgm:pt>
    <dgm:pt modelId="{5D45DADC-D009-487D-B404-8A5965352B0D}" type="pres">
      <dgm:prSet presAssocID="{53A9DAE7-3932-4035-95DC-7B596490AD27}" presName="sp" presStyleCnt="0"/>
      <dgm:spPr/>
      <dgm:t>
        <a:bodyPr/>
        <a:lstStyle/>
        <a:p>
          <a:endParaRPr lang="en-US"/>
        </a:p>
      </dgm:t>
    </dgm:pt>
    <dgm:pt modelId="{EAEB71B9-9FF5-4413-B5D3-B0AF36E40C46}" type="pres">
      <dgm:prSet presAssocID="{D58A941B-464F-40E6-9342-0E244067FE9C}" presName="arrowAndChildren" presStyleCnt="0"/>
      <dgm:spPr/>
      <dgm:t>
        <a:bodyPr/>
        <a:lstStyle/>
        <a:p>
          <a:endParaRPr lang="en-US"/>
        </a:p>
      </dgm:t>
    </dgm:pt>
    <dgm:pt modelId="{276F99C2-0E46-4FDF-9848-2A9876D969C2}" type="pres">
      <dgm:prSet presAssocID="{D58A941B-464F-40E6-9342-0E244067FE9C}" presName="parentTextArrow" presStyleLbl="node1" presStyleIdx="1" presStyleCnt="6"/>
      <dgm:spPr/>
      <dgm:t>
        <a:bodyPr/>
        <a:lstStyle/>
        <a:p>
          <a:endParaRPr lang="en-US"/>
        </a:p>
      </dgm:t>
    </dgm:pt>
    <dgm:pt modelId="{D1D0D564-750A-431E-BA8B-02083DE3C7D9}" type="pres">
      <dgm:prSet presAssocID="{D58A941B-464F-40E6-9342-0E244067FE9C}" presName="arrow" presStyleLbl="node1" presStyleIdx="2" presStyleCnt="6"/>
      <dgm:spPr/>
      <dgm:t>
        <a:bodyPr/>
        <a:lstStyle/>
        <a:p>
          <a:endParaRPr lang="en-US"/>
        </a:p>
      </dgm:t>
    </dgm:pt>
    <dgm:pt modelId="{67D2D24C-7A79-432A-92BD-6972189A07C5}" type="pres">
      <dgm:prSet presAssocID="{D58A941B-464F-40E6-9342-0E244067FE9C}" presName="descendantArrow" presStyleCnt="0"/>
      <dgm:spPr/>
      <dgm:t>
        <a:bodyPr/>
        <a:lstStyle/>
        <a:p>
          <a:endParaRPr lang="en-US"/>
        </a:p>
      </dgm:t>
    </dgm:pt>
    <dgm:pt modelId="{45EC04BF-848C-4B1C-96C1-A933B1B1105F}" type="pres">
      <dgm:prSet presAssocID="{FCE5445F-0FA1-4D3E-84A5-4EAD1DC4388E}" presName="childTextArrow" presStyleLbl="fgAccFollowNode1" presStyleIdx="2" presStyleCnt="9">
        <dgm:presLayoutVars>
          <dgm:bulletEnabled val="1"/>
        </dgm:presLayoutVars>
      </dgm:prSet>
      <dgm:spPr/>
      <dgm:t>
        <a:bodyPr/>
        <a:lstStyle/>
        <a:p>
          <a:endParaRPr lang="en-US"/>
        </a:p>
      </dgm:t>
    </dgm:pt>
    <dgm:pt modelId="{8BA9D5D1-2B56-4F4B-9715-B48AAAD542EB}" type="pres">
      <dgm:prSet presAssocID="{CA5C83BE-5338-4D78-8F9C-140B747F5A45}" presName="childTextArrow" presStyleLbl="fgAccFollowNode1" presStyleIdx="3" presStyleCnt="9">
        <dgm:presLayoutVars>
          <dgm:bulletEnabled val="1"/>
        </dgm:presLayoutVars>
      </dgm:prSet>
      <dgm:spPr/>
      <dgm:t>
        <a:bodyPr/>
        <a:lstStyle/>
        <a:p>
          <a:endParaRPr lang="en-US"/>
        </a:p>
      </dgm:t>
    </dgm:pt>
    <dgm:pt modelId="{8F4037AF-7796-4C8D-8041-1AED4C1A2E14}" type="pres">
      <dgm:prSet presAssocID="{B983D7B5-B5B3-44D6-9C3A-E765B010B5EA}" presName="childTextArrow" presStyleLbl="fgAccFollowNode1" presStyleIdx="4" presStyleCnt="9">
        <dgm:presLayoutVars>
          <dgm:bulletEnabled val="1"/>
        </dgm:presLayoutVars>
      </dgm:prSet>
      <dgm:spPr/>
      <dgm:t>
        <a:bodyPr/>
        <a:lstStyle/>
        <a:p>
          <a:endParaRPr lang="en-US"/>
        </a:p>
      </dgm:t>
    </dgm:pt>
    <dgm:pt modelId="{B367081D-FD5B-461E-BC40-1D2EAEA20291}" type="pres">
      <dgm:prSet presAssocID="{17BFD369-8324-4FD8-9131-106E7D0CB692}" presName="sp" presStyleCnt="0"/>
      <dgm:spPr/>
      <dgm:t>
        <a:bodyPr/>
        <a:lstStyle/>
        <a:p>
          <a:endParaRPr lang="en-US"/>
        </a:p>
      </dgm:t>
    </dgm:pt>
    <dgm:pt modelId="{E6D6AC2E-2594-470D-AD7F-98A7431E1D36}" type="pres">
      <dgm:prSet presAssocID="{62384654-4656-488F-AE2A-15AB52F0C96A}" presName="arrowAndChildren" presStyleCnt="0"/>
      <dgm:spPr/>
      <dgm:t>
        <a:bodyPr/>
        <a:lstStyle/>
        <a:p>
          <a:endParaRPr lang="en-US"/>
        </a:p>
      </dgm:t>
    </dgm:pt>
    <dgm:pt modelId="{D58C9935-BFF9-4BBD-BC3F-9FD789650DF8}" type="pres">
      <dgm:prSet presAssocID="{62384654-4656-488F-AE2A-15AB52F0C96A}" presName="parentTextArrow" presStyleLbl="node1" presStyleIdx="2" presStyleCnt="6"/>
      <dgm:spPr/>
      <dgm:t>
        <a:bodyPr/>
        <a:lstStyle/>
        <a:p>
          <a:endParaRPr lang="en-US"/>
        </a:p>
      </dgm:t>
    </dgm:pt>
    <dgm:pt modelId="{7971A80B-A83B-473F-B8BA-AAB776A6CFD6}" type="pres">
      <dgm:prSet presAssocID="{62384654-4656-488F-AE2A-15AB52F0C96A}" presName="arrow" presStyleLbl="node1" presStyleIdx="3" presStyleCnt="6"/>
      <dgm:spPr/>
      <dgm:t>
        <a:bodyPr/>
        <a:lstStyle/>
        <a:p>
          <a:endParaRPr lang="en-US"/>
        </a:p>
      </dgm:t>
    </dgm:pt>
    <dgm:pt modelId="{80D4EDA1-E271-405D-BF4F-98758B4EFF4D}" type="pres">
      <dgm:prSet presAssocID="{62384654-4656-488F-AE2A-15AB52F0C96A}" presName="descendantArrow" presStyleCnt="0"/>
      <dgm:spPr/>
      <dgm:t>
        <a:bodyPr/>
        <a:lstStyle/>
        <a:p>
          <a:endParaRPr lang="en-US"/>
        </a:p>
      </dgm:t>
    </dgm:pt>
    <dgm:pt modelId="{A798353C-D223-4939-8129-F26CB0F4382C}" type="pres">
      <dgm:prSet presAssocID="{F6DA3238-9F98-4C38-ACDB-5C28DC19F913}" presName="childTextArrow" presStyleLbl="fgAccFollowNode1" presStyleIdx="5" presStyleCnt="9">
        <dgm:presLayoutVars>
          <dgm:bulletEnabled val="1"/>
        </dgm:presLayoutVars>
      </dgm:prSet>
      <dgm:spPr/>
      <dgm:t>
        <a:bodyPr/>
        <a:lstStyle/>
        <a:p>
          <a:endParaRPr lang="en-US"/>
        </a:p>
      </dgm:t>
    </dgm:pt>
    <dgm:pt modelId="{864CD25E-95D3-42EE-822F-78C9F6061B8B}" type="pres">
      <dgm:prSet presAssocID="{942940E6-9A56-42AB-AADE-825FF965F6DB}" presName="childTextArrow" presStyleLbl="fgAccFollowNode1" presStyleIdx="6" presStyleCnt="9">
        <dgm:presLayoutVars>
          <dgm:bulletEnabled val="1"/>
        </dgm:presLayoutVars>
      </dgm:prSet>
      <dgm:spPr/>
      <dgm:t>
        <a:bodyPr/>
        <a:lstStyle/>
        <a:p>
          <a:endParaRPr lang="en-US"/>
        </a:p>
      </dgm:t>
    </dgm:pt>
    <dgm:pt modelId="{C5DFF82C-71D1-4C87-A109-F022EC4FD12B}" type="pres">
      <dgm:prSet presAssocID="{B43DFC35-9A2C-4666-8495-DEABE71FCD1E}" presName="sp" presStyleCnt="0"/>
      <dgm:spPr/>
      <dgm:t>
        <a:bodyPr/>
        <a:lstStyle/>
        <a:p>
          <a:endParaRPr lang="en-US"/>
        </a:p>
      </dgm:t>
    </dgm:pt>
    <dgm:pt modelId="{AA24E29A-7CA5-4BAB-A592-3F342B28532A}" type="pres">
      <dgm:prSet presAssocID="{59C83AD1-90D9-416C-9428-9496FEABE4B0}" presName="arrowAndChildren" presStyleCnt="0"/>
      <dgm:spPr/>
      <dgm:t>
        <a:bodyPr/>
        <a:lstStyle/>
        <a:p>
          <a:endParaRPr lang="en-US"/>
        </a:p>
      </dgm:t>
    </dgm:pt>
    <dgm:pt modelId="{5FA89CE5-E6A7-40B8-BB75-693404DECD3B}" type="pres">
      <dgm:prSet presAssocID="{59C83AD1-90D9-416C-9428-9496FEABE4B0}" presName="parentTextArrow" presStyleLbl="node1" presStyleIdx="3" presStyleCnt="6"/>
      <dgm:spPr/>
      <dgm:t>
        <a:bodyPr/>
        <a:lstStyle/>
        <a:p>
          <a:endParaRPr lang="en-US"/>
        </a:p>
      </dgm:t>
    </dgm:pt>
    <dgm:pt modelId="{4FA52FCC-F9A3-46CF-8339-827B362F4BE9}" type="pres">
      <dgm:prSet presAssocID="{59C83AD1-90D9-416C-9428-9496FEABE4B0}" presName="arrow" presStyleLbl="node1" presStyleIdx="4" presStyleCnt="6"/>
      <dgm:spPr/>
      <dgm:t>
        <a:bodyPr/>
        <a:lstStyle/>
        <a:p>
          <a:endParaRPr lang="en-US"/>
        </a:p>
      </dgm:t>
    </dgm:pt>
    <dgm:pt modelId="{A89BABBC-FE68-48E7-BCA2-D71313744660}" type="pres">
      <dgm:prSet presAssocID="{59C83AD1-90D9-416C-9428-9496FEABE4B0}" presName="descendantArrow" presStyleCnt="0"/>
      <dgm:spPr/>
      <dgm:t>
        <a:bodyPr/>
        <a:lstStyle/>
        <a:p>
          <a:endParaRPr lang="en-US"/>
        </a:p>
      </dgm:t>
    </dgm:pt>
    <dgm:pt modelId="{B2A42FE1-F7BD-45F0-AC5D-EBB577B13F46}" type="pres">
      <dgm:prSet presAssocID="{91A9C3F9-9581-4B17-B6FA-81403892B30C}" presName="childTextArrow" presStyleLbl="fgAccFollowNode1" presStyleIdx="7" presStyleCnt="9">
        <dgm:presLayoutVars>
          <dgm:bulletEnabled val="1"/>
        </dgm:presLayoutVars>
      </dgm:prSet>
      <dgm:spPr/>
      <dgm:t>
        <a:bodyPr/>
        <a:lstStyle/>
        <a:p>
          <a:endParaRPr lang="en-US"/>
        </a:p>
      </dgm:t>
    </dgm:pt>
    <dgm:pt modelId="{AE9EFD69-B5A6-4E78-8A31-D58CFDC247E3}" type="pres">
      <dgm:prSet presAssocID="{0245BED1-C375-497F-A1B0-181E264945D5}" presName="childTextArrow" presStyleLbl="fgAccFollowNode1" presStyleIdx="8" presStyleCnt="9">
        <dgm:presLayoutVars>
          <dgm:bulletEnabled val="1"/>
        </dgm:presLayoutVars>
      </dgm:prSet>
      <dgm:spPr/>
      <dgm:t>
        <a:bodyPr/>
        <a:lstStyle/>
        <a:p>
          <a:endParaRPr lang="en-US"/>
        </a:p>
      </dgm:t>
    </dgm:pt>
    <dgm:pt modelId="{CC8D1900-BDC8-43E0-AAC0-8A62EBB3A03A}" type="pres">
      <dgm:prSet presAssocID="{CED3D242-E267-4874-BE46-F771AE174844}" presName="sp" presStyleCnt="0"/>
      <dgm:spPr/>
    </dgm:pt>
    <dgm:pt modelId="{50228983-4B52-49D6-8321-D74DB3448EE1}" type="pres">
      <dgm:prSet presAssocID="{A96A2970-8E53-43F2-B8C9-224424764809}" presName="arrowAndChildren" presStyleCnt="0"/>
      <dgm:spPr/>
    </dgm:pt>
    <dgm:pt modelId="{C0EAE505-B0EC-47AB-A36F-096818678674}" type="pres">
      <dgm:prSet presAssocID="{A96A2970-8E53-43F2-B8C9-224424764809}" presName="parentTextArrow" presStyleLbl="node1" presStyleIdx="5" presStyleCnt="6" custScaleY="49809"/>
      <dgm:spPr/>
      <dgm:t>
        <a:bodyPr/>
        <a:lstStyle/>
        <a:p>
          <a:endParaRPr lang="en-US"/>
        </a:p>
      </dgm:t>
    </dgm:pt>
  </dgm:ptLst>
  <dgm:cxnLst>
    <dgm:cxn modelId="{1A1248AB-6C53-45B8-BA0E-ABF1BA998BDD}" srcId="{7930CD92-E285-4893-BBC0-C6F84AFB07E1}" destId="{62384654-4656-488F-AE2A-15AB52F0C96A}" srcOrd="2" destOrd="0" parTransId="{63212208-824A-43C1-85FD-2402ACB025F3}" sibTransId="{17BFD369-8324-4FD8-9131-106E7D0CB692}"/>
    <dgm:cxn modelId="{509C9B5D-484A-4E0D-90D9-6E7176318E6C}" srcId="{7930CD92-E285-4893-BBC0-C6F84AFB07E1}" destId="{C3D96A6F-AFFD-4E8D-8691-5923C812714B}" srcOrd="4" destOrd="0" parTransId="{C0A4D75D-5734-4870-9D68-735C9CFB63CE}" sibTransId="{D553CFE4-E8C1-4906-8F8C-754E74B62188}"/>
    <dgm:cxn modelId="{F87A6AF7-8772-42A2-A586-1C940E007830}" srcId="{D58A941B-464F-40E6-9342-0E244067FE9C}" destId="{FCE5445F-0FA1-4D3E-84A5-4EAD1DC4388E}" srcOrd="0" destOrd="0" parTransId="{9F1E4497-9DF4-426B-B8D7-8F747EBA5E5A}" sibTransId="{A1F00D98-83CA-4B77-A6C0-83632BFDA806}"/>
    <dgm:cxn modelId="{09E5AFBA-993E-4076-9435-AD15F2BF903C}" type="presOf" srcId="{62384654-4656-488F-AE2A-15AB52F0C96A}" destId="{D58C9935-BFF9-4BBD-BC3F-9FD789650DF8}" srcOrd="0" destOrd="0" presId="urn:microsoft.com/office/officeart/2005/8/layout/process4"/>
    <dgm:cxn modelId="{8E670FAC-2A3F-4E32-81E9-5EF54F4C0082}" srcId="{7930CD92-E285-4893-BBC0-C6F84AFB07E1}" destId="{59C83AD1-90D9-416C-9428-9496FEABE4B0}" srcOrd="1" destOrd="0" parTransId="{C9794346-DB60-4F8F-8C56-CB86FA6E3586}" sibTransId="{B43DFC35-9A2C-4666-8495-DEABE71FCD1E}"/>
    <dgm:cxn modelId="{A0146010-6468-435B-A3DB-CB157BE63AAA}" srcId="{7930CD92-E285-4893-BBC0-C6F84AFB07E1}" destId="{05E3CAA2-24EE-4E58-BB37-DFE124644787}" srcOrd="5" destOrd="0" parTransId="{9865A2C7-F3E8-4DDC-9E4A-B0FDEA8B854E}" sibTransId="{16A4E630-F27A-4763-ABEB-DB478FB9847C}"/>
    <dgm:cxn modelId="{F796432C-A6EF-4BD2-B7DB-3FAAB08E6BA8}" type="presOf" srcId="{05E3CAA2-24EE-4E58-BB37-DFE124644787}" destId="{74C4BFE8-2832-4F9E-AED4-E7D7C96B48D3}" srcOrd="1" destOrd="0" presId="urn:microsoft.com/office/officeart/2005/8/layout/process4"/>
    <dgm:cxn modelId="{A6540588-8185-45DE-B1D8-9F19525F57EB}" type="presOf" srcId="{CA5C83BE-5338-4D78-8F9C-140B747F5A45}" destId="{8BA9D5D1-2B56-4F4B-9715-B48AAAD542EB}" srcOrd="0" destOrd="0" presId="urn:microsoft.com/office/officeart/2005/8/layout/process4"/>
    <dgm:cxn modelId="{E4BD8559-3764-4B8D-9A6A-BBCAFFCEDF16}" srcId="{7930CD92-E285-4893-BBC0-C6F84AFB07E1}" destId="{D58A941B-464F-40E6-9342-0E244067FE9C}" srcOrd="3" destOrd="0" parTransId="{60CCB47E-F06A-4827-B620-4DDD7955D08B}" sibTransId="{53A9DAE7-3932-4035-95DC-7B596490AD27}"/>
    <dgm:cxn modelId="{CFCDC280-B93E-43B1-A121-BD454A520EF9}" srcId="{05E3CAA2-24EE-4E58-BB37-DFE124644787}" destId="{6776D59F-3302-45FD-BEBE-107CE14D65D6}" srcOrd="1" destOrd="0" parTransId="{5E25CE0E-C652-428A-BB43-2851DD7047BD}" sibTransId="{89B5EB96-55E7-4981-8553-F306E31597BC}"/>
    <dgm:cxn modelId="{458A0E80-CB04-4C4F-A570-D482C2D805DE}" type="presOf" srcId="{0245BED1-C375-497F-A1B0-181E264945D5}" destId="{AE9EFD69-B5A6-4E78-8A31-D58CFDC247E3}" srcOrd="0" destOrd="0" presId="urn:microsoft.com/office/officeart/2005/8/layout/process4"/>
    <dgm:cxn modelId="{B894253F-C381-43FB-AF2D-B52F9AA0ED00}" type="presOf" srcId="{942940E6-9A56-42AB-AADE-825FF965F6DB}" destId="{864CD25E-95D3-42EE-822F-78C9F6061B8B}" srcOrd="0" destOrd="0" presId="urn:microsoft.com/office/officeart/2005/8/layout/process4"/>
    <dgm:cxn modelId="{DCAE8478-636A-431C-B8F7-E34EAB8DA7B4}" type="presOf" srcId="{7930CD92-E285-4893-BBC0-C6F84AFB07E1}" destId="{01887BC2-5D49-469B-98C0-EAA7A9BF6E01}" srcOrd="0" destOrd="0" presId="urn:microsoft.com/office/officeart/2005/8/layout/process4"/>
    <dgm:cxn modelId="{E15E54C7-96BA-4CF0-BC8D-F50B180C648D}" type="presOf" srcId="{59C83AD1-90D9-416C-9428-9496FEABE4B0}" destId="{5FA89CE5-E6A7-40B8-BB75-693404DECD3B}" srcOrd="0" destOrd="0" presId="urn:microsoft.com/office/officeart/2005/8/layout/process4"/>
    <dgm:cxn modelId="{9A3A870E-DBDF-4185-91C3-335A082E1B03}" type="presOf" srcId="{B983D7B5-B5B3-44D6-9C3A-E765B010B5EA}" destId="{8F4037AF-7796-4C8D-8041-1AED4C1A2E14}" srcOrd="0" destOrd="0" presId="urn:microsoft.com/office/officeart/2005/8/layout/process4"/>
    <dgm:cxn modelId="{010F06CF-8B1F-4C1E-891A-8E8C4AF92A9C}" srcId="{D58A941B-464F-40E6-9342-0E244067FE9C}" destId="{B983D7B5-B5B3-44D6-9C3A-E765B010B5EA}" srcOrd="2" destOrd="0" parTransId="{EFE95B7E-A01F-4D93-AD29-F5A688824AB6}" sibTransId="{564BD9E8-26D4-4CC5-8BCE-C9549C9ABE22}"/>
    <dgm:cxn modelId="{050BD004-C177-4820-8BA4-37824DA7B344}" type="presOf" srcId="{05E3CAA2-24EE-4E58-BB37-DFE124644787}" destId="{47BD789A-B151-4142-BC5A-DDD6118D7CBE}" srcOrd="0" destOrd="0" presId="urn:microsoft.com/office/officeart/2005/8/layout/process4"/>
    <dgm:cxn modelId="{3648828D-E9C6-4AAB-9CD0-C9AA067C9FC6}" type="presOf" srcId="{C3D96A6F-AFFD-4E8D-8691-5923C812714B}" destId="{7BA131FE-DFBA-4727-8D53-18DFD5F26D4A}" srcOrd="0" destOrd="0" presId="urn:microsoft.com/office/officeart/2005/8/layout/process4"/>
    <dgm:cxn modelId="{165C83C4-BE47-4C07-8BBF-35BA65EAECE3}" type="presOf" srcId="{91A9C3F9-9581-4B17-B6FA-81403892B30C}" destId="{B2A42FE1-F7BD-45F0-AC5D-EBB577B13F46}" srcOrd="0" destOrd="0" presId="urn:microsoft.com/office/officeart/2005/8/layout/process4"/>
    <dgm:cxn modelId="{0B228B35-9349-4076-9667-CD2E028C1509}" srcId="{59C83AD1-90D9-416C-9428-9496FEABE4B0}" destId="{91A9C3F9-9581-4B17-B6FA-81403892B30C}" srcOrd="0" destOrd="0" parTransId="{1FB7084B-4D31-47B1-9381-0722C7EE2077}" sibTransId="{F12718BE-78DD-4937-A568-578F239D13F6}"/>
    <dgm:cxn modelId="{0AB30782-E988-4F8A-B986-94AA94ABDBE8}" type="presOf" srcId="{59C83AD1-90D9-416C-9428-9496FEABE4B0}" destId="{4FA52FCC-F9A3-46CF-8339-827B362F4BE9}" srcOrd="1" destOrd="0" presId="urn:microsoft.com/office/officeart/2005/8/layout/process4"/>
    <dgm:cxn modelId="{FFE111C7-6FA5-4A15-9156-B392C75DD4A2}" type="presOf" srcId="{FCE5445F-0FA1-4D3E-84A5-4EAD1DC4388E}" destId="{45EC04BF-848C-4B1C-96C1-A933B1B1105F}" srcOrd="0" destOrd="0" presId="urn:microsoft.com/office/officeart/2005/8/layout/process4"/>
    <dgm:cxn modelId="{5FB327A4-7BCF-4EFA-94DF-39B60C148CF3}" srcId="{62384654-4656-488F-AE2A-15AB52F0C96A}" destId="{942940E6-9A56-42AB-AADE-825FF965F6DB}" srcOrd="1" destOrd="0" parTransId="{0E8936FA-B2B4-4429-8291-3EF4E446A777}" sibTransId="{905B690C-B42F-4770-9E49-D5AB8CB3ACC5}"/>
    <dgm:cxn modelId="{79B8FA0D-4270-4014-B866-AD5D623E263B}" type="presOf" srcId="{D58A941B-464F-40E6-9342-0E244067FE9C}" destId="{276F99C2-0E46-4FDF-9848-2A9876D969C2}" srcOrd="0" destOrd="0" presId="urn:microsoft.com/office/officeart/2005/8/layout/process4"/>
    <dgm:cxn modelId="{EA753C5D-0F86-4E8C-A92C-CEF7A12020CA}" srcId="{7930CD92-E285-4893-BBC0-C6F84AFB07E1}" destId="{A96A2970-8E53-43F2-B8C9-224424764809}" srcOrd="0" destOrd="0" parTransId="{F75307C6-67CC-4F55-BA93-965160EB88C4}" sibTransId="{CED3D242-E267-4874-BE46-F771AE174844}"/>
    <dgm:cxn modelId="{32E91DEB-DF9F-48B8-A02B-782106FBC8DD}" type="presOf" srcId="{A96A2970-8E53-43F2-B8C9-224424764809}" destId="{C0EAE505-B0EC-47AB-A36F-096818678674}" srcOrd="0" destOrd="0" presId="urn:microsoft.com/office/officeart/2005/8/layout/process4"/>
    <dgm:cxn modelId="{E2BEE043-6C07-4649-BA4B-BC70278E4272}" srcId="{D58A941B-464F-40E6-9342-0E244067FE9C}" destId="{CA5C83BE-5338-4D78-8F9C-140B747F5A45}" srcOrd="1" destOrd="0" parTransId="{41FF2DBF-5BBE-483E-B26E-D5CC1E16DB63}" sibTransId="{0032C0A7-7B01-4FCB-91D5-F0B3255D5A36}"/>
    <dgm:cxn modelId="{9C95D9C5-1A96-4DC1-8A5D-AF9028901072}" type="presOf" srcId="{F6DA3238-9F98-4C38-ACDB-5C28DC19F913}" destId="{A798353C-D223-4939-8129-F26CB0F4382C}" srcOrd="0" destOrd="0" presId="urn:microsoft.com/office/officeart/2005/8/layout/process4"/>
    <dgm:cxn modelId="{F3075C44-C179-4ABD-9E98-F17CCFECABEE}" srcId="{59C83AD1-90D9-416C-9428-9496FEABE4B0}" destId="{0245BED1-C375-497F-A1B0-181E264945D5}" srcOrd="1" destOrd="0" parTransId="{09E50761-6FBE-4BEF-866B-4ABB28AB96F6}" sibTransId="{5C380051-648E-486F-8FDC-D8A627C45067}"/>
    <dgm:cxn modelId="{76A024A1-7EA3-4AB4-9271-E2D865F1BA49}" type="presOf" srcId="{62384654-4656-488F-AE2A-15AB52F0C96A}" destId="{7971A80B-A83B-473F-B8BA-AAB776A6CFD6}" srcOrd="1" destOrd="0" presId="urn:microsoft.com/office/officeart/2005/8/layout/process4"/>
    <dgm:cxn modelId="{E60FCACB-5F00-4AD6-81D3-D88CCED583C7}" srcId="{05E3CAA2-24EE-4E58-BB37-DFE124644787}" destId="{78524955-CDC4-4715-B591-2C46F8A86015}" srcOrd="0" destOrd="0" parTransId="{9C067BCA-275F-4628-9B62-D75C723C8CE6}" sibTransId="{4E58D16F-EBC8-4863-8984-711DD3733E63}"/>
    <dgm:cxn modelId="{83559282-5861-4F47-A719-DCFEB3ECD1E9}" srcId="{62384654-4656-488F-AE2A-15AB52F0C96A}" destId="{F6DA3238-9F98-4C38-ACDB-5C28DC19F913}" srcOrd="0" destOrd="0" parTransId="{D6B1672E-71D2-421B-8854-F3BF35F0FAB3}" sibTransId="{4E5ED226-D682-41EC-9915-DEEAE914D9FA}"/>
    <dgm:cxn modelId="{C2A9E63D-BFBF-4EAC-8C22-7A345FEF1A95}" type="presOf" srcId="{78524955-CDC4-4715-B591-2C46F8A86015}" destId="{7A1FF7EE-50B9-4A7A-A79F-B4B0996530D1}" srcOrd="0" destOrd="0" presId="urn:microsoft.com/office/officeart/2005/8/layout/process4"/>
    <dgm:cxn modelId="{86BB0CB7-9252-4919-AD3F-B20BE8C30B92}" type="presOf" srcId="{D58A941B-464F-40E6-9342-0E244067FE9C}" destId="{D1D0D564-750A-431E-BA8B-02083DE3C7D9}" srcOrd="1" destOrd="0" presId="urn:microsoft.com/office/officeart/2005/8/layout/process4"/>
    <dgm:cxn modelId="{F7D98735-BDF8-44F2-9A5E-1AC0CA150322}" type="presOf" srcId="{6776D59F-3302-45FD-BEBE-107CE14D65D6}" destId="{0B7820AE-88E7-4873-9978-65FD5974A809}" srcOrd="0" destOrd="0" presId="urn:microsoft.com/office/officeart/2005/8/layout/process4"/>
    <dgm:cxn modelId="{65E8B3FB-4A0A-487D-BA77-AA0DD3C64ADA}" type="presParOf" srcId="{01887BC2-5D49-469B-98C0-EAA7A9BF6E01}" destId="{2DFEB15A-99E9-4548-A691-BC6A5128EA65}" srcOrd="0" destOrd="0" presId="urn:microsoft.com/office/officeart/2005/8/layout/process4"/>
    <dgm:cxn modelId="{DB04F73B-6B96-4EC9-8FD5-15815F6592A0}" type="presParOf" srcId="{2DFEB15A-99E9-4548-A691-BC6A5128EA65}" destId="{47BD789A-B151-4142-BC5A-DDD6118D7CBE}" srcOrd="0" destOrd="0" presId="urn:microsoft.com/office/officeart/2005/8/layout/process4"/>
    <dgm:cxn modelId="{6CC5251E-95B7-4889-BAC6-35D96E2898B7}" type="presParOf" srcId="{2DFEB15A-99E9-4548-A691-BC6A5128EA65}" destId="{74C4BFE8-2832-4F9E-AED4-E7D7C96B48D3}" srcOrd="1" destOrd="0" presId="urn:microsoft.com/office/officeart/2005/8/layout/process4"/>
    <dgm:cxn modelId="{BC9339DB-61D1-470E-A860-CA66DB5DB0D7}" type="presParOf" srcId="{2DFEB15A-99E9-4548-A691-BC6A5128EA65}" destId="{D4688003-542B-4368-A8D2-09D2AB2BBD0B}" srcOrd="2" destOrd="0" presId="urn:microsoft.com/office/officeart/2005/8/layout/process4"/>
    <dgm:cxn modelId="{5A5557C8-4E78-4D69-9295-1878315B9C00}" type="presParOf" srcId="{D4688003-542B-4368-A8D2-09D2AB2BBD0B}" destId="{7A1FF7EE-50B9-4A7A-A79F-B4B0996530D1}" srcOrd="0" destOrd="0" presId="urn:microsoft.com/office/officeart/2005/8/layout/process4"/>
    <dgm:cxn modelId="{3D3EDD4C-E392-474C-A157-0EC65D665698}" type="presParOf" srcId="{D4688003-542B-4368-A8D2-09D2AB2BBD0B}" destId="{0B7820AE-88E7-4873-9978-65FD5974A809}" srcOrd="1" destOrd="0" presId="urn:microsoft.com/office/officeart/2005/8/layout/process4"/>
    <dgm:cxn modelId="{51213DEF-F4A2-443A-B133-AA22CC299D80}" type="presParOf" srcId="{01887BC2-5D49-469B-98C0-EAA7A9BF6E01}" destId="{2108BDF2-57B3-4018-91BB-4999BD6555B3}" srcOrd="1" destOrd="0" presId="urn:microsoft.com/office/officeart/2005/8/layout/process4"/>
    <dgm:cxn modelId="{596ACC99-834E-4388-AE3A-A7F71FF7956F}" type="presParOf" srcId="{01887BC2-5D49-469B-98C0-EAA7A9BF6E01}" destId="{398E13B6-2980-4489-A151-226045E1FDE1}" srcOrd="2" destOrd="0" presId="urn:microsoft.com/office/officeart/2005/8/layout/process4"/>
    <dgm:cxn modelId="{6FADAEDD-E5CA-46A4-8CE7-56973A7005F7}" type="presParOf" srcId="{398E13B6-2980-4489-A151-226045E1FDE1}" destId="{7BA131FE-DFBA-4727-8D53-18DFD5F26D4A}" srcOrd="0" destOrd="0" presId="urn:microsoft.com/office/officeart/2005/8/layout/process4"/>
    <dgm:cxn modelId="{F5ACC3BB-15F5-4044-A05A-D3DE716418C2}" type="presParOf" srcId="{01887BC2-5D49-469B-98C0-EAA7A9BF6E01}" destId="{5D45DADC-D009-487D-B404-8A5965352B0D}" srcOrd="3" destOrd="0" presId="urn:microsoft.com/office/officeart/2005/8/layout/process4"/>
    <dgm:cxn modelId="{5DA026CE-2D6F-4555-B715-31ACE227D7A6}" type="presParOf" srcId="{01887BC2-5D49-469B-98C0-EAA7A9BF6E01}" destId="{EAEB71B9-9FF5-4413-B5D3-B0AF36E40C46}" srcOrd="4" destOrd="0" presId="urn:microsoft.com/office/officeart/2005/8/layout/process4"/>
    <dgm:cxn modelId="{C35D3C3C-4FFB-4111-9734-163227495C97}" type="presParOf" srcId="{EAEB71B9-9FF5-4413-B5D3-B0AF36E40C46}" destId="{276F99C2-0E46-4FDF-9848-2A9876D969C2}" srcOrd="0" destOrd="0" presId="urn:microsoft.com/office/officeart/2005/8/layout/process4"/>
    <dgm:cxn modelId="{500E79DC-9FDF-4AC9-A246-8E49D13DAC5A}" type="presParOf" srcId="{EAEB71B9-9FF5-4413-B5D3-B0AF36E40C46}" destId="{D1D0D564-750A-431E-BA8B-02083DE3C7D9}" srcOrd="1" destOrd="0" presId="urn:microsoft.com/office/officeart/2005/8/layout/process4"/>
    <dgm:cxn modelId="{F4F03B25-B3BF-4711-8530-78449CE7C454}" type="presParOf" srcId="{EAEB71B9-9FF5-4413-B5D3-B0AF36E40C46}" destId="{67D2D24C-7A79-432A-92BD-6972189A07C5}" srcOrd="2" destOrd="0" presId="urn:microsoft.com/office/officeart/2005/8/layout/process4"/>
    <dgm:cxn modelId="{AAD5379E-232D-4153-AB06-8D4E9EE7AB70}" type="presParOf" srcId="{67D2D24C-7A79-432A-92BD-6972189A07C5}" destId="{45EC04BF-848C-4B1C-96C1-A933B1B1105F}" srcOrd="0" destOrd="0" presId="urn:microsoft.com/office/officeart/2005/8/layout/process4"/>
    <dgm:cxn modelId="{65E8FA45-B493-4024-B6B2-256DC20866CA}" type="presParOf" srcId="{67D2D24C-7A79-432A-92BD-6972189A07C5}" destId="{8BA9D5D1-2B56-4F4B-9715-B48AAAD542EB}" srcOrd="1" destOrd="0" presId="urn:microsoft.com/office/officeart/2005/8/layout/process4"/>
    <dgm:cxn modelId="{EB05EEF1-D0D9-4155-89B6-161B56F7F6FE}" type="presParOf" srcId="{67D2D24C-7A79-432A-92BD-6972189A07C5}" destId="{8F4037AF-7796-4C8D-8041-1AED4C1A2E14}" srcOrd="2" destOrd="0" presId="urn:microsoft.com/office/officeart/2005/8/layout/process4"/>
    <dgm:cxn modelId="{73A3DA12-5321-4FEC-B7D8-AC10557C286C}" type="presParOf" srcId="{01887BC2-5D49-469B-98C0-EAA7A9BF6E01}" destId="{B367081D-FD5B-461E-BC40-1D2EAEA20291}" srcOrd="5" destOrd="0" presId="urn:microsoft.com/office/officeart/2005/8/layout/process4"/>
    <dgm:cxn modelId="{2D0D50FC-CB4B-4440-B47C-9DA44CA7968E}" type="presParOf" srcId="{01887BC2-5D49-469B-98C0-EAA7A9BF6E01}" destId="{E6D6AC2E-2594-470D-AD7F-98A7431E1D36}" srcOrd="6" destOrd="0" presId="urn:microsoft.com/office/officeart/2005/8/layout/process4"/>
    <dgm:cxn modelId="{132F0B76-1D90-497A-A4DB-475711EE2EA3}" type="presParOf" srcId="{E6D6AC2E-2594-470D-AD7F-98A7431E1D36}" destId="{D58C9935-BFF9-4BBD-BC3F-9FD789650DF8}" srcOrd="0" destOrd="0" presId="urn:microsoft.com/office/officeart/2005/8/layout/process4"/>
    <dgm:cxn modelId="{044642A6-A2EB-4CBF-8919-DDE57E60BEDE}" type="presParOf" srcId="{E6D6AC2E-2594-470D-AD7F-98A7431E1D36}" destId="{7971A80B-A83B-473F-B8BA-AAB776A6CFD6}" srcOrd="1" destOrd="0" presId="urn:microsoft.com/office/officeart/2005/8/layout/process4"/>
    <dgm:cxn modelId="{87996CBD-88E9-4C67-B490-0A644ED69BB9}" type="presParOf" srcId="{E6D6AC2E-2594-470D-AD7F-98A7431E1D36}" destId="{80D4EDA1-E271-405D-BF4F-98758B4EFF4D}" srcOrd="2" destOrd="0" presId="urn:microsoft.com/office/officeart/2005/8/layout/process4"/>
    <dgm:cxn modelId="{F896F842-2AF8-4262-B0B8-C252D46ADEAA}" type="presParOf" srcId="{80D4EDA1-E271-405D-BF4F-98758B4EFF4D}" destId="{A798353C-D223-4939-8129-F26CB0F4382C}" srcOrd="0" destOrd="0" presId="urn:microsoft.com/office/officeart/2005/8/layout/process4"/>
    <dgm:cxn modelId="{905FD5F9-9673-44F0-8F6D-8B216897392C}" type="presParOf" srcId="{80D4EDA1-E271-405D-BF4F-98758B4EFF4D}" destId="{864CD25E-95D3-42EE-822F-78C9F6061B8B}" srcOrd="1" destOrd="0" presId="urn:microsoft.com/office/officeart/2005/8/layout/process4"/>
    <dgm:cxn modelId="{A1712537-2708-41FE-9F68-F8F114835F26}" type="presParOf" srcId="{01887BC2-5D49-469B-98C0-EAA7A9BF6E01}" destId="{C5DFF82C-71D1-4C87-A109-F022EC4FD12B}" srcOrd="7" destOrd="0" presId="urn:microsoft.com/office/officeart/2005/8/layout/process4"/>
    <dgm:cxn modelId="{455EC378-D872-49A1-88C3-AD5149B5A865}" type="presParOf" srcId="{01887BC2-5D49-469B-98C0-EAA7A9BF6E01}" destId="{AA24E29A-7CA5-4BAB-A592-3F342B28532A}" srcOrd="8" destOrd="0" presId="urn:microsoft.com/office/officeart/2005/8/layout/process4"/>
    <dgm:cxn modelId="{981B5DFE-08E6-4A80-B497-A3E9452E6EFC}" type="presParOf" srcId="{AA24E29A-7CA5-4BAB-A592-3F342B28532A}" destId="{5FA89CE5-E6A7-40B8-BB75-693404DECD3B}" srcOrd="0" destOrd="0" presId="urn:microsoft.com/office/officeart/2005/8/layout/process4"/>
    <dgm:cxn modelId="{883F9BC7-7BFA-4A7C-9DE6-5051CEAF6376}" type="presParOf" srcId="{AA24E29A-7CA5-4BAB-A592-3F342B28532A}" destId="{4FA52FCC-F9A3-46CF-8339-827B362F4BE9}" srcOrd="1" destOrd="0" presId="urn:microsoft.com/office/officeart/2005/8/layout/process4"/>
    <dgm:cxn modelId="{F4B25718-FA12-4B50-B531-BBFB5034362C}" type="presParOf" srcId="{AA24E29A-7CA5-4BAB-A592-3F342B28532A}" destId="{A89BABBC-FE68-48E7-BCA2-D71313744660}" srcOrd="2" destOrd="0" presId="urn:microsoft.com/office/officeart/2005/8/layout/process4"/>
    <dgm:cxn modelId="{D6BE2AC8-2BE0-412F-9D38-FB7B1970B6D3}" type="presParOf" srcId="{A89BABBC-FE68-48E7-BCA2-D71313744660}" destId="{B2A42FE1-F7BD-45F0-AC5D-EBB577B13F46}" srcOrd="0" destOrd="0" presId="urn:microsoft.com/office/officeart/2005/8/layout/process4"/>
    <dgm:cxn modelId="{4DEE046E-5961-48F1-946E-FCA77E58D35D}" type="presParOf" srcId="{A89BABBC-FE68-48E7-BCA2-D71313744660}" destId="{AE9EFD69-B5A6-4E78-8A31-D58CFDC247E3}" srcOrd="1" destOrd="0" presId="urn:microsoft.com/office/officeart/2005/8/layout/process4"/>
    <dgm:cxn modelId="{043FC2FB-E628-4E4D-A470-DF31F8B68460}" type="presParOf" srcId="{01887BC2-5D49-469B-98C0-EAA7A9BF6E01}" destId="{CC8D1900-BDC8-43E0-AAC0-8A62EBB3A03A}" srcOrd="9" destOrd="0" presId="urn:microsoft.com/office/officeart/2005/8/layout/process4"/>
    <dgm:cxn modelId="{37074924-B3F5-4AA7-BEB5-200DA07D2586}" type="presParOf" srcId="{01887BC2-5D49-469B-98C0-EAA7A9BF6E01}" destId="{50228983-4B52-49D6-8321-D74DB3448EE1}" srcOrd="10" destOrd="0" presId="urn:microsoft.com/office/officeart/2005/8/layout/process4"/>
    <dgm:cxn modelId="{2809E895-D987-4E71-9A4C-BF2BE424AAE2}" type="presParOf" srcId="{50228983-4B52-49D6-8321-D74DB3448EE1}" destId="{C0EAE505-B0EC-47AB-A36F-096818678674}" srcOrd="0" destOrd="0" presId="urn:microsoft.com/office/officeart/2005/8/layout/process4"/>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C4BFE8-2832-4F9E-AED4-E7D7C96B48D3}">
      <dsp:nvSpPr>
        <dsp:cNvPr id="0" name=""/>
        <dsp:cNvSpPr/>
      </dsp:nvSpPr>
      <dsp:spPr>
        <a:xfrm>
          <a:off x="0" y="8152321"/>
          <a:ext cx="7087320" cy="12941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Form / Solve Normal Equations</a:t>
          </a:r>
          <a:endParaRPr lang="en-US" sz="2300" kern="1200" dirty="0"/>
        </a:p>
      </dsp:txBody>
      <dsp:txXfrm>
        <a:off x="0" y="8152321"/>
        <a:ext cx="7087320" cy="698832"/>
      </dsp:txXfrm>
    </dsp:sp>
    <dsp:sp modelId="{7A1FF7EE-50B9-4A7A-A79F-B4B0996530D1}">
      <dsp:nvSpPr>
        <dsp:cNvPr id="0" name=""/>
        <dsp:cNvSpPr/>
      </dsp:nvSpPr>
      <dsp:spPr>
        <a:xfrm>
          <a:off x="0" y="8825271"/>
          <a:ext cx="3543659" cy="59530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PCO (east, north, up components)</a:t>
          </a:r>
          <a:endParaRPr lang="en-US" sz="2000" kern="1200" dirty="0"/>
        </a:p>
      </dsp:txBody>
      <dsp:txXfrm>
        <a:off x="0" y="8825271"/>
        <a:ext cx="3543659" cy="595302"/>
      </dsp:txXfrm>
    </dsp:sp>
    <dsp:sp modelId="{0B7820AE-88E7-4873-9978-65FD5974A809}">
      <dsp:nvSpPr>
        <dsp:cNvPr id="0" name=""/>
        <dsp:cNvSpPr/>
      </dsp:nvSpPr>
      <dsp:spPr>
        <a:xfrm>
          <a:off x="3543660" y="8825271"/>
          <a:ext cx="3543659" cy="595302"/>
        </a:xfrm>
        <a:prstGeom prst="rect">
          <a:avLst/>
        </a:prstGeom>
        <a:solidFill>
          <a:schemeClr val="accent2">
            <a:tint val="40000"/>
            <a:alpha val="90000"/>
            <a:hueOff val="-1800000"/>
            <a:satOff val="-2437"/>
            <a:lumOff val="2034"/>
            <a:alphaOff val="0"/>
          </a:schemeClr>
        </a:solidFill>
        <a:ln w="9525" cap="flat" cmpd="sng" algn="ctr">
          <a:solidFill>
            <a:schemeClr val="accent2">
              <a:tint val="40000"/>
              <a:alpha val="90000"/>
              <a:hueOff val="-1800000"/>
              <a:satOff val="-2437"/>
              <a:lumOff val="203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PCV (elevation and azimuth angle)</a:t>
          </a:r>
          <a:endParaRPr lang="en-US" sz="2000" kern="1200" dirty="0"/>
        </a:p>
      </dsp:txBody>
      <dsp:txXfrm>
        <a:off x="3543660" y="8825271"/>
        <a:ext cx="3543659" cy="595302"/>
      </dsp:txXfrm>
    </dsp:sp>
    <dsp:sp modelId="{7BA131FE-DFBA-4727-8D53-18DFD5F26D4A}">
      <dsp:nvSpPr>
        <dsp:cNvPr id="0" name=""/>
        <dsp:cNvSpPr/>
      </dsp:nvSpPr>
      <dsp:spPr>
        <a:xfrm rot="10800000">
          <a:off x="0" y="6887222"/>
          <a:ext cx="7087320" cy="1284511"/>
        </a:xfrm>
        <a:prstGeom prst="upArrowCallou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Time Difference of Single Difference Phase Pairs</a:t>
          </a:r>
          <a:endParaRPr lang="en-US" sz="2300" kern="1200" dirty="0"/>
        </a:p>
      </dsp:txBody>
      <dsp:txXfrm rot="10800000">
        <a:off x="0" y="6887222"/>
        <a:ext cx="7087320" cy="1284511"/>
      </dsp:txXfrm>
    </dsp:sp>
    <dsp:sp modelId="{D1D0D564-750A-431E-BA8B-02083DE3C7D9}">
      <dsp:nvSpPr>
        <dsp:cNvPr id="0" name=""/>
        <dsp:cNvSpPr/>
      </dsp:nvSpPr>
      <dsp:spPr>
        <a:xfrm rot="10800000">
          <a:off x="0" y="4916254"/>
          <a:ext cx="7087320" cy="1990379"/>
        </a:xfrm>
        <a:prstGeom prst="upArrowCallou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Single Difference Phase</a:t>
          </a:r>
          <a:endParaRPr lang="en-US" sz="2300" kern="1200" dirty="0"/>
        </a:p>
      </dsp:txBody>
      <dsp:txXfrm>
        <a:off x="0" y="4916254"/>
        <a:ext cx="7087320" cy="698623"/>
      </dsp:txXfrm>
    </dsp:sp>
    <dsp:sp modelId="{45EC04BF-848C-4B1C-96C1-A933B1B1105F}">
      <dsp:nvSpPr>
        <dsp:cNvPr id="0" name=""/>
        <dsp:cNvSpPr/>
      </dsp:nvSpPr>
      <dsp:spPr>
        <a:xfrm>
          <a:off x="3460" y="5614877"/>
          <a:ext cx="2360132" cy="595123"/>
        </a:xfrm>
        <a:prstGeom prst="rect">
          <a:avLst/>
        </a:prstGeom>
        <a:solidFill>
          <a:schemeClr val="accent2">
            <a:tint val="40000"/>
            <a:alpha val="90000"/>
            <a:hueOff val="-3600000"/>
            <a:satOff val="-4874"/>
            <a:lumOff val="4069"/>
            <a:alphaOff val="0"/>
          </a:schemeClr>
        </a:solidFill>
        <a:ln w="9525" cap="flat" cmpd="sng" algn="ctr">
          <a:solidFill>
            <a:schemeClr val="accent2">
              <a:tint val="40000"/>
              <a:alpha val="90000"/>
              <a:hueOff val="-3600000"/>
              <a:satOff val="-4874"/>
              <a:lumOff val="40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Cycle slip editing</a:t>
          </a:r>
          <a:endParaRPr lang="en-US" sz="2000" kern="1200" dirty="0"/>
        </a:p>
      </dsp:txBody>
      <dsp:txXfrm>
        <a:off x="3460" y="5614877"/>
        <a:ext cx="2360132" cy="595123"/>
      </dsp:txXfrm>
    </dsp:sp>
    <dsp:sp modelId="{8BA9D5D1-2B56-4F4B-9715-B48AAAD542EB}">
      <dsp:nvSpPr>
        <dsp:cNvPr id="0" name=""/>
        <dsp:cNvSpPr/>
      </dsp:nvSpPr>
      <dsp:spPr>
        <a:xfrm>
          <a:off x="2363593" y="5614877"/>
          <a:ext cx="2360132" cy="595123"/>
        </a:xfrm>
        <a:prstGeom prst="rect">
          <a:avLst/>
        </a:prstGeom>
        <a:solidFill>
          <a:schemeClr val="accent2">
            <a:tint val="40000"/>
            <a:alpha val="90000"/>
            <a:hueOff val="-5400000"/>
            <a:satOff val="-7310"/>
            <a:lumOff val="6103"/>
            <a:alphaOff val="0"/>
          </a:schemeClr>
        </a:solidFill>
        <a:ln w="9525" cap="flat" cmpd="sng" algn="ctr">
          <a:solidFill>
            <a:schemeClr val="accent2">
              <a:tint val="40000"/>
              <a:alpha val="90000"/>
              <a:hueOff val="-5400000"/>
              <a:satOff val="-7310"/>
              <a:lumOff val="61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Phase windup</a:t>
          </a:r>
          <a:endParaRPr lang="en-US" sz="2000" kern="1200" dirty="0"/>
        </a:p>
      </dsp:txBody>
      <dsp:txXfrm>
        <a:off x="2363593" y="5614877"/>
        <a:ext cx="2360132" cy="595123"/>
      </dsp:txXfrm>
    </dsp:sp>
    <dsp:sp modelId="{8F4037AF-7796-4C8D-8041-1AED4C1A2E14}">
      <dsp:nvSpPr>
        <dsp:cNvPr id="0" name=""/>
        <dsp:cNvSpPr/>
      </dsp:nvSpPr>
      <dsp:spPr>
        <a:xfrm>
          <a:off x="4723726" y="5614877"/>
          <a:ext cx="2360132" cy="595123"/>
        </a:xfrm>
        <a:prstGeom prst="rect">
          <a:avLst/>
        </a:prstGeom>
        <a:solidFill>
          <a:schemeClr val="accent2">
            <a:tint val="40000"/>
            <a:alpha val="90000"/>
            <a:hueOff val="-7200000"/>
            <a:satOff val="-9747"/>
            <a:lumOff val="8138"/>
            <a:alphaOff val="0"/>
          </a:schemeClr>
        </a:solidFill>
        <a:ln w="9525" cap="flat" cmpd="sng" algn="ctr">
          <a:solidFill>
            <a:schemeClr val="accent2">
              <a:tint val="40000"/>
              <a:alpha val="90000"/>
              <a:hueOff val="-7200000"/>
              <a:satOff val="-9747"/>
              <a:lumOff val="8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PTU tilt arm</a:t>
          </a:r>
          <a:endParaRPr lang="en-US" sz="2000" kern="1200" dirty="0"/>
        </a:p>
      </dsp:txBody>
      <dsp:txXfrm>
        <a:off x="4723726" y="5614877"/>
        <a:ext cx="2360132" cy="595123"/>
      </dsp:txXfrm>
    </dsp:sp>
    <dsp:sp modelId="{7971A80B-A83B-473F-B8BA-AAB776A6CFD6}">
      <dsp:nvSpPr>
        <dsp:cNvPr id="0" name=""/>
        <dsp:cNvSpPr/>
      </dsp:nvSpPr>
      <dsp:spPr>
        <a:xfrm rot="10800000">
          <a:off x="0" y="2945287"/>
          <a:ext cx="7087320" cy="1990379"/>
        </a:xfrm>
        <a:prstGeom prst="upArrowCallou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t>Calculation of Angles</a:t>
          </a:r>
          <a:endParaRPr lang="en-US" sz="2300" kern="1200" dirty="0"/>
        </a:p>
      </dsp:txBody>
      <dsp:txXfrm>
        <a:off x="0" y="2945287"/>
        <a:ext cx="7087320" cy="698623"/>
      </dsp:txXfrm>
    </dsp:sp>
    <dsp:sp modelId="{A798353C-D223-4939-8129-F26CB0F4382C}">
      <dsp:nvSpPr>
        <dsp:cNvPr id="0" name=""/>
        <dsp:cNvSpPr/>
      </dsp:nvSpPr>
      <dsp:spPr>
        <a:xfrm>
          <a:off x="0" y="3643910"/>
          <a:ext cx="3543659" cy="595123"/>
        </a:xfrm>
        <a:prstGeom prst="rect">
          <a:avLst/>
        </a:prstGeom>
        <a:solidFill>
          <a:schemeClr val="accent2">
            <a:tint val="40000"/>
            <a:alpha val="90000"/>
            <a:hueOff val="-9000000"/>
            <a:satOff val="-12184"/>
            <a:lumOff val="10172"/>
            <a:alphaOff val="0"/>
          </a:schemeClr>
        </a:solidFill>
        <a:ln w="9525" cap="flat" cmpd="sng" algn="ctr">
          <a:solidFill>
            <a:schemeClr val="accent2">
              <a:tint val="40000"/>
              <a:alpha val="90000"/>
              <a:hueOff val="-9000000"/>
              <a:satOff val="-12184"/>
              <a:lumOff val="101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Angles in local frame</a:t>
          </a:r>
          <a:endParaRPr lang="en-US" sz="2000" kern="1200" dirty="0"/>
        </a:p>
      </dsp:txBody>
      <dsp:txXfrm>
        <a:off x="0" y="3643910"/>
        <a:ext cx="3543659" cy="595123"/>
      </dsp:txXfrm>
    </dsp:sp>
    <dsp:sp modelId="{864CD25E-95D3-42EE-822F-78C9F6061B8B}">
      <dsp:nvSpPr>
        <dsp:cNvPr id="0" name=""/>
        <dsp:cNvSpPr/>
      </dsp:nvSpPr>
      <dsp:spPr>
        <a:xfrm>
          <a:off x="3543660" y="3643910"/>
          <a:ext cx="3543659" cy="595123"/>
        </a:xfrm>
        <a:prstGeom prst="rect">
          <a:avLst/>
        </a:prstGeom>
        <a:solidFill>
          <a:schemeClr val="accent2">
            <a:tint val="40000"/>
            <a:alpha val="90000"/>
            <a:hueOff val="-10800000"/>
            <a:satOff val="-14621"/>
            <a:lumOff val="12206"/>
            <a:alphaOff val="0"/>
          </a:schemeClr>
        </a:solidFill>
        <a:ln w="9525" cap="flat" cmpd="sng" algn="ctr">
          <a:solidFill>
            <a:schemeClr val="accent2">
              <a:tint val="40000"/>
              <a:alpha val="90000"/>
              <a:hueOff val="-10800000"/>
              <a:satOff val="-14621"/>
              <a:lumOff val="122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Angles in antenna frame</a:t>
          </a:r>
          <a:endParaRPr lang="en-US" sz="2000" kern="1200" dirty="0"/>
        </a:p>
      </dsp:txBody>
      <dsp:txXfrm>
        <a:off x="3543660" y="3643910"/>
        <a:ext cx="3543659" cy="595123"/>
      </dsp:txXfrm>
    </dsp:sp>
    <dsp:sp modelId="{4FA52FCC-F9A3-46CF-8339-827B362F4BE9}">
      <dsp:nvSpPr>
        <dsp:cNvPr id="0" name=""/>
        <dsp:cNvSpPr/>
      </dsp:nvSpPr>
      <dsp:spPr>
        <a:xfrm rot="10800000">
          <a:off x="0" y="974319"/>
          <a:ext cx="7087320" cy="1990379"/>
        </a:xfrm>
        <a:prstGeom prst="upArrowCallout">
          <a:avLst/>
        </a:prstGeom>
        <a:gradFill rotWithShape="0">
          <a:gsLst>
            <a:gs pos="0">
              <a:schemeClr val="accent2">
                <a:hueOff val="-11520000"/>
                <a:satOff val="-40002"/>
                <a:lumOff val="48001"/>
                <a:alphaOff val="0"/>
                <a:shade val="51000"/>
                <a:satMod val="130000"/>
              </a:schemeClr>
            </a:gs>
            <a:gs pos="80000">
              <a:schemeClr val="accent2">
                <a:hueOff val="-11520000"/>
                <a:satOff val="-40002"/>
                <a:lumOff val="48001"/>
                <a:alphaOff val="0"/>
                <a:shade val="93000"/>
                <a:satMod val="130000"/>
              </a:schemeClr>
            </a:gs>
            <a:gs pos="100000">
              <a:schemeClr val="accent2">
                <a:hueOff val="-11520000"/>
                <a:satOff val="-40002"/>
                <a:lumOff val="48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Pre-Edit Phase</a:t>
          </a:r>
          <a:endParaRPr lang="en-US" sz="2300" kern="1200" dirty="0">
            <a:solidFill>
              <a:schemeClr val="tx1"/>
            </a:solidFill>
          </a:endParaRPr>
        </a:p>
      </dsp:txBody>
      <dsp:txXfrm>
        <a:off x="0" y="974319"/>
        <a:ext cx="7087320" cy="698623"/>
      </dsp:txXfrm>
    </dsp:sp>
    <dsp:sp modelId="{B2A42FE1-F7BD-45F0-AC5D-EBB577B13F46}">
      <dsp:nvSpPr>
        <dsp:cNvPr id="0" name=""/>
        <dsp:cNvSpPr/>
      </dsp:nvSpPr>
      <dsp:spPr>
        <a:xfrm>
          <a:off x="0" y="1672942"/>
          <a:ext cx="3543659" cy="595123"/>
        </a:xfrm>
        <a:prstGeom prst="rect">
          <a:avLst/>
        </a:prstGeom>
        <a:solidFill>
          <a:schemeClr val="accent2">
            <a:tint val="40000"/>
            <a:alpha val="90000"/>
            <a:hueOff val="-12600000"/>
            <a:satOff val="-17057"/>
            <a:lumOff val="14241"/>
            <a:alphaOff val="0"/>
          </a:schemeClr>
        </a:solidFill>
        <a:ln w="9525" cap="flat" cmpd="sng" algn="ctr">
          <a:solidFill>
            <a:schemeClr val="accent2">
              <a:tint val="40000"/>
              <a:alpha val="90000"/>
              <a:hueOff val="-12600000"/>
              <a:satOff val="-17057"/>
              <a:lumOff val="142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Geometric range</a:t>
          </a:r>
          <a:endParaRPr lang="en-US" sz="2000" kern="1200" dirty="0"/>
        </a:p>
      </dsp:txBody>
      <dsp:txXfrm>
        <a:off x="0" y="1672942"/>
        <a:ext cx="3543659" cy="595123"/>
      </dsp:txXfrm>
    </dsp:sp>
    <dsp:sp modelId="{AE9EFD69-B5A6-4E78-8A31-D58CFDC247E3}">
      <dsp:nvSpPr>
        <dsp:cNvPr id="0" name=""/>
        <dsp:cNvSpPr/>
      </dsp:nvSpPr>
      <dsp:spPr>
        <a:xfrm>
          <a:off x="3543660" y="1672942"/>
          <a:ext cx="3543659" cy="595123"/>
        </a:xfrm>
        <a:prstGeom prst="rect">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Satellite XYZ/velocity </a:t>
          </a:r>
          <a:r>
            <a:rPr lang="en-US" sz="2000" kern="1200" dirty="0" err="1" smtClean="0"/>
            <a:t>calcs</a:t>
          </a:r>
          <a:r>
            <a:rPr lang="en-US" sz="2000" kern="1200" dirty="0" smtClean="0"/>
            <a:t> (for windup)</a:t>
          </a:r>
          <a:endParaRPr lang="en-US" sz="2000" kern="1200" dirty="0"/>
        </a:p>
      </dsp:txBody>
      <dsp:txXfrm>
        <a:off x="3543660" y="1672942"/>
        <a:ext cx="3543659" cy="595123"/>
      </dsp:txXfrm>
    </dsp:sp>
    <dsp:sp modelId="{C0EAE505-B0EC-47AB-A36F-096818678674}">
      <dsp:nvSpPr>
        <dsp:cNvPr id="0" name=""/>
        <dsp:cNvSpPr/>
      </dsp:nvSpPr>
      <dsp:spPr>
        <a:xfrm rot="10800000">
          <a:off x="0" y="2343"/>
          <a:ext cx="7087320" cy="991388"/>
        </a:xfrm>
        <a:prstGeom prst="upArrowCallou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tx1"/>
              </a:solidFill>
            </a:rPr>
            <a:t>Data Collection (all 4 directions)</a:t>
          </a:r>
          <a:endParaRPr lang="en-US" sz="2300" kern="1200" dirty="0">
            <a:solidFill>
              <a:schemeClr val="tx1"/>
            </a:solidFill>
          </a:endParaRPr>
        </a:p>
      </dsp:txBody>
      <dsp:txXfrm rot="10800000">
        <a:off x="0" y="2343"/>
        <a:ext cx="7087320" cy="9913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DA15DE-5ECB-4061-BD40-6DF38CD562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7DD60A-89CC-4DF1-BEB9-E777418B36F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7625"/>
            <a:ext cx="11520488"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7625"/>
            <a:ext cx="34412237"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EEF99A-82EB-484D-A730-D55BF74696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3D9451-8FE5-455A-8377-7441A056E88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D2DFC1-D24D-4B1B-B0B3-A8CFC11DEEB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0325"/>
            <a:ext cx="22966362"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7680325"/>
            <a:ext cx="22966363"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79AC0B-3712-4D6A-A067-BA54EDCE7CF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4DC8F22-0A81-4DC3-876A-63E7C18B2C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14A936-63C8-4C5C-B55C-BC167F3BCF6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0B5892A-CE9A-4FB0-9362-A245F51BAAD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8BDA9C-8B09-49D3-A8A0-A05F3B0011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5D9129-0FB0-4016-A9A9-8A5C9F1D657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7625"/>
            <a:ext cx="46085125" cy="5486400"/>
          </a:xfrm>
          <a:prstGeom prst="rect">
            <a:avLst/>
          </a:prstGeom>
          <a:noFill/>
          <a:ln w="9525">
            <a:noFill/>
            <a:miter lim="800000"/>
            <a:headEnd/>
            <a:tailEnd/>
          </a:ln>
          <a:effectLst/>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7680325"/>
            <a:ext cx="46085125" cy="21724938"/>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6763"/>
            <a:ext cx="119475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defTabSz="4806950">
              <a:defRPr sz="7400"/>
            </a:lvl1pPr>
          </a:lstStyle>
          <a:p>
            <a:endParaRPr lang="en-US"/>
          </a:p>
        </p:txBody>
      </p:sp>
      <p:sp>
        <p:nvSpPr>
          <p:cNvPr id="1029" name="Rectangle 5"/>
          <p:cNvSpPr>
            <a:spLocks noGrp="1" noChangeArrowheads="1"/>
          </p:cNvSpPr>
          <p:nvPr>
            <p:ph type="ftr" sz="quarter" idx="3"/>
          </p:nvPr>
        </p:nvSpPr>
        <p:spPr bwMode="auto">
          <a:xfrm>
            <a:off x="17495838" y="29976763"/>
            <a:ext cx="162147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defTabSz="4806950">
              <a:defRPr sz="7400"/>
            </a:lvl1pPr>
          </a:lstStyle>
          <a:p>
            <a:endParaRPr lang="en-US"/>
          </a:p>
        </p:txBody>
      </p:sp>
      <p:sp>
        <p:nvSpPr>
          <p:cNvPr id="1030" name="Rectangle 6"/>
          <p:cNvSpPr>
            <a:spLocks noGrp="1" noChangeArrowheads="1"/>
          </p:cNvSpPr>
          <p:nvPr>
            <p:ph type="sldNum" sz="quarter" idx="4"/>
          </p:nvPr>
        </p:nvSpPr>
        <p:spPr bwMode="auto">
          <a:xfrm>
            <a:off x="36698238" y="29976763"/>
            <a:ext cx="11947525" cy="2286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defTabSz="4806950">
              <a:defRPr sz="7400"/>
            </a:lvl1pPr>
          </a:lstStyle>
          <a:p>
            <a:fld id="{57CE975C-3520-4140-A53B-04EEA497BDF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1" fontAlgn="base" hangingPunct="1">
        <a:spcBef>
          <a:spcPct val="0"/>
        </a:spcBef>
        <a:spcAft>
          <a:spcPct val="0"/>
        </a:spcAft>
        <a:defRPr sz="23100">
          <a:solidFill>
            <a:schemeClr val="tx2"/>
          </a:solidFill>
          <a:latin typeface="+mj-lt"/>
          <a:ea typeface="+mj-ea"/>
          <a:cs typeface="+mj-cs"/>
        </a:defRPr>
      </a:lvl1pPr>
      <a:lvl2pPr algn="ctr" defTabSz="4806950" rtl="0" eaLnBrk="1" fontAlgn="base" hangingPunct="1">
        <a:spcBef>
          <a:spcPct val="0"/>
        </a:spcBef>
        <a:spcAft>
          <a:spcPct val="0"/>
        </a:spcAft>
        <a:defRPr sz="23100">
          <a:solidFill>
            <a:schemeClr val="tx2"/>
          </a:solidFill>
          <a:latin typeface="Arial" pitchFamily="34" charset="0"/>
        </a:defRPr>
      </a:lvl2pPr>
      <a:lvl3pPr algn="ctr" defTabSz="4806950" rtl="0" eaLnBrk="1" fontAlgn="base" hangingPunct="1">
        <a:spcBef>
          <a:spcPct val="0"/>
        </a:spcBef>
        <a:spcAft>
          <a:spcPct val="0"/>
        </a:spcAft>
        <a:defRPr sz="23100">
          <a:solidFill>
            <a:schemeClr val="tx2"/>
          </a:solidFill>
          <a:latin typeface="Arial" pitchFamily="34" charset="0"/>
        </a:defRPr>
      </a:lvl3pPr>
      <a:lvl4pPr algn="ctr" defTabSz="4806950" rtl="0" eaLnBrk="1" fontAlgn="base" hangingPunct="1">
        <a:spcBef>
          <a:spcPct val="0"/>
        </a:spcBef>
        <a:spcAft>
          <a:spcPct val="0"/>
        </a:spcAft>
        <a:defRPr sz="23100">
          <a:solidFill>
            <a:schemeClr val="tx2"/>
          </a:solidFill>
          <a:latin typeface="Arial" pitchFamily="34" charset="0"/>
        </a:defRPr>
      </a:lvl4pPr>
      <a:lvl5pPr algn="ctr" defTabSz="4806950" rtl="0" eaLnBrk="1" fontAlgn="base" hangingPunct="1">
        <a:spcBef>
          <a:spcPct val="0"/>
        </a:spcBef>
        <a:spcAft>
          <a:spcPct val="0"/>
        </a:spcAft>
        <a:defRPr sz="23100">
          <a:solidFill>
            <a:schemeClr val="tx2"/>
          </a:solidFill>
          <a:latin typeface="Arial" pitchFamily="34" charset="0"/>
        </a:defRPr>
      </a:lvl5pPr>
      <a:lvl6pPr marL="457200" algn="ctr" defTabSz="4806950" rtl="0" eaLnBrk="1" fontAlgn="base" hangingPunct="1">
        <a:spcBef>
          <a:spcPct val="0"/>
        </a:spcBef>
        <a:spcAft>
          <a:spcPct val="0"/>
        </a:spcAft>
        <a:defRPr sz="23100">
          <a:solidFill>
            <a:schemeClr val="tx2"/>
          </a:solidFill>
          <a:latin typeface="Arial" pitchFamily="34" charset="0"/>
        </a:defRPr>
      </a:lvl6pPr>
      <a:lvl7pPr marL="914400" algn="ctr" defTabSz="4806950" rtl="0" eaLnBrk="1" fontAlgn="base" hangingPunct="1">
        <a:spcBef>
          <a:spcPct val="0"/>
        </a:spcBef>
        <a:spcAft>
          <a:spcPct val="0"/>
        </a:spcAft>
        <a:defRPr sz="23100">
          <a:solidFill>
            <a:schemeClr val="tx2"/>
          </a:solidFill>
          <a:latin typeface="Arial" pitchFamily="34" charset="0"/>
        </a:defRPr>
      </a:lvl7pPr>
      <a:lvl8pPr marL="1371600" algn="ctr" defTabSz="4806950" rtl="0" eaLnBrk="1" fontAlgn="base" hangingPunct="1">
        <a:spcBef>
          <a:spcPct val="0"/>
        </a:spcBef>
        <a:spcAft>
          <a:spcPct val="0"/>
        </a:spcAft>
        <a:defRPr sz="23100">
          <a:solidFill>
            <a:schemeClr val="tx2"/>
          </a:solidFill>
          <a:latin typeface="Arial" pitchFamily="34" charset="0"/>
        </a:defRPr>
      </a:lvl8pPr>
      <a:lvl9pPr marL="1828800" algn="ctr" defTabSz="4806950" rtl="0" eaLnBrk="1" fontAlgn="base" hangingPunct="1">
        <a:spcBef>
          <a:spcPct val="0"/>
        </a:spcBef>
        <a:spcAft>
          <a:spcPct val="0"/>
        </a:spcAft>
        <a:defRPr sz="23100">
          <a:solidFill>
            <a:schemeClr val="tx2"/>
          </a:solidFill>
          <a:latin typeface="Arial" pitchFamily="34" charset="0"/>
        </a:defRPr>
      </a:lvl9pPr>
    </p:titleStyle>
    <p:bodyStyle>
      <a:lvl1pPr marL="1803400" indent="-1803400" algn="l" defTabSz="4806950" rtl="0" eaLnBrk="1" fontAlgn="base" hangingPunct="1">
        <a:spcBef>
          <a:spcPct val="20000"/>
        </a:spcBef>
        <a:spcAft>
          <a:spcPct val="0"/>
        </a:spcAft>
        <a:buChar char="•"/>
        <a:defRPr sz="16800">
          <a:solidFill>
            <a:schemeClr val="tx1"/>
          </a:solidFill>
          <a:latin typeface="+mn-lt"/>
          <a:ea typeface="+mn-ea"/>
          <a:cs typeface="+mn-cs"/>
        </a:defRPr>
      </a:lvl1pPr>
      <a:lvl2pPr marL="3905250" indent="-1501775" algn="l" defTabSz="4806950" rtl="0" eaLnBrk="1" fontAlgn="base" hangingPunct="1">
        <a:spcBef>
          <a:spcPct val="20000"/>
        </a:spcBef>
        <a:spcAft>
          <a:spcPct val="0"/>
        </a:spcAft>
        <a:buChar char="–"/>
        <a:defRPr sz="14700">
          <a:solidFill>
            <a:schemeClr val="tx1"/>
          </a:solidFill>
          <a:latin typeface="+mn-lt"/>
        </a:defRPr>
      </a:lvl2pPr>
      <a:lvl3pPr marL="6008688" indent="-1201738" algn="l" defTabSz="4806950" rtl="0" eaLnBrk="1" fontAlgn="base" hangingPunct="1">
        <a:spcBef>
          <a:spcPct val="20000"/>
        </a:spcBef>
        <a:spcAft>
          <a:spcPct val="0"/>
        </a:spcAft>
        <a:buChar char="•"/>
        <a:defRPr sz="12600">
          <a:solidFill>
            <a:schemeClr val="tx1"/>
          </a:solidFill>
          <a:latin typeface="+mn-lt"/>
        </a:defRPr>
      </a:lvl3pPr>
      <a:lvl4pPr marL="8412163" indent="-1201738" algn="l" defTabSz="4806950" rtl="0" eaLnBrk="1" fontAlgn="base" hangingPunct="1">
        <a:spcBef>
          <a:spcPct val="20000"/>
        </a:spcBef>
        <a:spcAft>
          <a:spcPct val="0"/>
        </a:spcAft>
        <a:buChar char="–"/>
        <a:defRPr sz="10500">
          <a:solidFill>
            <a:schemeClr val="tx1"/>
          </a:solidFill>
          <a:latin typeface="+mn-lt"/>
        </a:defRPr>
      </a:lvl4pPr>
      <a:lvl5pPr marL="10815638" indent="-1201738" algn="l" defTabSz="4806950" rtl="0" eaLnBrk="1" fontAlgn="base" hangingPunct="1">
        <a:spcBef>
          <a:spcPct val="20000"/>
        </a:spcBef>
        <a:spcAft>
          <a:spcPct val="0"/>
        </a:spcAft>
        <a:buChar char="»"/>
        <a:defRPr sz="10500">
          <a:solidFill>
            <a:schemeClr val="tx1"/>
          </a:solidFill>
          <a:latin typeface="+mn-lt"/>
        </a:defRPr>
      </a:lvl5pPr>
      <a:lvl6pPr marL="11272838" indent="-1201738" algn="l" defTabSz="4806950" rtl="0" eaLnBrk="1" fontAlgn="base" hangingPunct="1">
        <a:spcBef>
          <a:spcPct val="20000"/>
        </a:spcBef>
        <a:spcAft>
          <a:spcPct val="0"/>
        </a:spcAft>
        <a:buChar char="»"/>
        <a:defRPr sz="10500">
          <a:solidFill>
            <a:schemeClr val="tx1"/>
          </a:solidFill>
          <a:latin typeface="+mn-lt"/>
        </a:defRPr>
      </a:lvl6pPr>
      <a:lvl7pPr marL="11730038" indent="-1201738" algn="l" defTabSz="4806950" rtl="0" eaLnBrk="1" fontAlgn="base" hangingPunct="1">
        <a:spcBef>
          <a:spcPct val="20000"/>
        </a:spcBef>
        <a:spcAft>
          <a:spcPct val="0"/>
        </a:spcAft>
        <a:buChar char="»"/>
        <a:defRPr sz="10500">
          <a:solidFill>
            <a:schemeClr val="tx1"/>
          </a:solidFill>
          <a:latin typeface="+mn-lt"/>
        </a:defRPr>
      </a:lvl7pPr>
      <a:lvl8pPr marL="12187238" indent="-1201738" algn="l" defTabSz="4806950" rtl="0" eaLnBrk="1" fontAlgn="base" hangingPunct="1">
        <a:spcBef>
          <a:spcPct val="20000"/>
        </a:spcBef>
        <a:spcAft>
          <a:spcPct val="0"/>
        </a:spcAft>
        <a:buChar char="»"/>
        <a:defRPr sz="10500">
          <a:solidFill>
            <a:schemeClr val="tx1"/>
          </a:solidFill>
          <a:latin typeface="+mn-lt"/>
        </a:defRPr>
      </a:lvl8pPr>
      <a:lvl9pPr marL="12644438" indent="-1201738" algn="l" defTabSz="4806950" rtl="0" eaLnBrk="1" fontAlgn="base" hangingPunct="1">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www.ngs.noaa.gov/ANTCAL" TargetMode="External"/><Relationship Id="rId18" Type="http://schemas.openxmlformats.org/officeDocument/2006/relationships/image" Target="../media/image14.jpeg"/><Relationship Id="rId26" Type="http://schemas.openxmlformats.org/officeDocument/2006/relationships/diagramColors" Target="../diagrams/colors1.xml"/><Relationship Id="rId3" Type="http://schemas.openxmlformats.org/officeDocument/2006/relationships/image" Target="../media/image2.png"/><Relationship Id="rId21" Type="http://schemas.openxmlformats.org/officeDocument/2006/relationships/image" Target="../media/image17.png"/><Relationship Id="rId34" Type="http://schemas.openxmlformats.org/officeDocument/2006/relationships/image" Target="../media/image25.pn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3.png"/><Relationship Id="rId25" Type="http://schemas.openxmlformats.org/officeDocument/2006/relationships/diagramQuickStyle" Target="../diagrams/quickStyle1.xml"/><Relationship Id="rId33" Type="http://schemas.openxmlformats.org/officeDocument/2006/relationships/image" Target="../media/image24.jpe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24" Type="http://schemas.openxmlformats.org/officeDocument/2006/relationships/diagramLayout" Target="../diagrams/layout1.xml"/><Relationship Id="rId32" Type="http://schemas.openxmlformats.org/officeDocument/2006/relationships/image" Target="../media/image23.png"/><Relationship Id="rId37" Type="http://schemas.openxmlformats.org/officeDocument/2006/relationships/image" Target="../media/image28.jpeg"/><Relationship Id="rId5" Type="http://schemas.openxmlformats.org/officeDocument/2006/relationships/hyperlink" Target="http://www.ngs.noaa.gov/ANTCAL/" TargetMode="External"/><Relationship Id="rId15" Type="http://schemas.openxmlformats.org/officeDocument/2006/relationships/image" Target="../media/image11.png"/><Relationship Id="rId23" Type="http://schemas.openxmlformats.org/officeDocument/2006/relationships/diagramData" Target="../diagrams/data1.xml"/><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7.jpeg"/><Relationship Id="rId19" Type="http://schemas.openxmlformats.org/officeDocument/2006/relationships/image" Target="../media/image15.png"/><Relationship Id="rId31" Type="http://schemas.openxmlformats.org/officeDocument/2006/relationships/image" Target="../media/image22.png"/><Relationship Id="rId4" Type="http://schemas.openxmlformats.org/officeDocument/2006/relationships/hyperlink" Target="mailto:andria.bilich@noaa.gov" TargetMode="External"/><Relationship Id="rId9" Type="http://schemas.openxmlformats.org/officeDocument/2006/relationships/image" Target="../media/image6.jpeg"/><Relationship Id="rId14" Type="http://schemas.openxmlformats.org/officeDocument/2006/relationships/image" Target="../media/image10.png"/><Relationship Id="rId22" Type="http://schemas.openxmlformats.org/officeDocument/2006/relationships/image" Target="../media/image18.png"/><Relationship Id="rId27" Type="http://schemas.microsoft.com/office/2007/relationships/diagramDrawing" Target="../diagrams/drawing1.xml"/><Relationship Id="rId30" Type="http://schemas.openxmlformats.org/officeDocument/2006/relationships/image" Target="../media/image21.png"/><Relationship Id="rId35"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a:spLocks noChangeArrowheads="1"/>
          </p:cNvSpPr>
          <p:nvPr/>
        </p:nvSpPr>
        <p:spPr bwMode="auto">
          <a:xfrm>
            <a:off x="305028" y="2590800"/>
            <a:ext cx="50520372" cy="30022800"/>
          </a:xfrm>
          <a:prstGeom prst="rect">
            <a:avLst/>
          </a:prstGeom>
          <a:solidFill>
            <a:srgbClr val="0099CC"/>
          </a:solidFill>
          <a:ln w="127000">
            <a:solidFill>
              <a:schemeClr val="tx1"/>
            </a:solidFill>
            <a:miter lim="800000"/>
            <a:headEnd/>
            <a:tailEnd/>
          </a:ln>
          <a:effectLst/>
        </p:spPr>
        <p:txBody>
          <a:bodyPr wrap="none" anchor="ctr"/>
          <a:lstStyle/>
          <a:p>
            <a:endParaRPr lang="en-US"/>
          </a:p>
        </p:txBody>
      </p:sp>
      <p:sp>
        <p:nvSpPr>
          <p:cNvPr id="212" name="Rectangle 121"/>
          <p:cNvSpPr>
            <a:spLocks noChangeArrowheads="1"/>
          </p:cNvSpPr>
          <p:nvPr/>
        </p:nvSpPr>
        <p:spPr bwMode="auto">
          <a:xfrm>
            <a:off x="36499800" y="25450800"/>
            <a:ext cx="7620000" cy="67818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138" name="Rectangle 121"/>
          <p:cNvSpPr>
            <a:spLocks noChangeArrowheads="1"/>
          </p:cNvSpPr>
          <p:nvPr/>
        </p:nvSpPr>
        <p:spPr bwMode="auto">
          <a:xfrm>
            <a:off x="44500800" y="25450800"/>
            <a:ext cx="5943600" cy="67818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137" name="Rectangle 121"/>
          <p:cNvSpPr>
            <a:spLocks noChangeArrowheads="1"/>
          </p:cNvSpPr>
          <p:nvPr/>
        </p:nvSpPr>
        <p:spPr bwMode="auto">
          <a:xfrm>
            <a:off x="28270200" y="25450800"/>
            <a:ext cx="8001000" cy="67818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2054" name="Rectangle 6"/>
          <p:cNvSpPr>
            <a:spLocks noChangeArrowheads="1"/>
          </p:cNvSpPr>
          <p:nvPr/>
        </p:nvSpPr>
        <p:spPr bwMode="auto">
          <a:xfrm>
            <a:off x="304800" y="457200"/>
            <a:ext cx="50520600" cy="2133600"/>
          </a:xfrm>
          <a:prstGeom prst="rect">
            <a:avLst/>
          </a:prstGeom>
          <a:solidFill>
            <a:schemeClr val="bg1"/>
          </a:solidFill>
          <a:ln w="127000">
            <a:solidFill>
              <a:schemeClr val="tx1"/>
            </a:solidFill>
            <a:miter lim="800000"/>
            <a:headEnd/>
            <a:tailEnd/>
          </a:ln>
          <a:effectLst/>
        </p:spPr>
        <p:txBody>
          <a:bodyPr wrap="none" anchor="ctr"/>
          <a:lstStyle/>
          <a:p>
            <a:endParaRPr lang="en-US"/>
          </a:p>
        </p:txBody>
      </p:sp>
      <p:sp>
        <p:nvSpPr>
          <p:cNvPr id="2055" name="Rectangle 7"/>
          <p:cNvSpPr>
            <a:spLocks noChangeArrowheads="1"/>
          </p:cNvSpPr>
          <p:nvPr/>
        </p:nvSpPr>
        <p:spPr bwMode="auto">
          <a:xfrm>
            <a:off x="6248400" y="317500"/>
            <a:ext cx="29870400" cy="2425700"/>
          </a:xfrm>
          <a:prstGeom prst="rect">
            <a:avLst/>
          </a:prstGeom>
          <a:noFill/>
          <a:ln w="9525">
            <a:noFill/>
            <a:miter lim="800000"/>
            <a:headEnd/>
            <a:tailEnd/>
          </a:ln>
          <a:effectLst/>
        </p:spPr>
        <p:txBody>
          <a:bodyPr lIns="0" rIns="0" anchor="ctr"/>
          <a:lstStyle/>
          <a:p>
            <a:pPr defTabSz="4075113"/>
            <a:r>
              <a:rPr lang="en-US" sz="7000" b="1" dirty="0" smtClean="0"/>
              <a:t>GNSS Absolute Antenna Calibration at the National Geodetic Survey</a:t>
            </a:r>
            <a:endParaRPr lang="en-US" sz="7000" b="1" dirty="0"/>
          </a:p>
        </p:txBody>
      </p:sp>
      <p:pic>
        <p:nvPicPr>
          <p:cNvPr id="2058" name="Picture 10" descr="NOAA_Banner"/>
          <p:cNvPicPr>
            <a:picLocks noChangeAspect="1" noChangeArrowheads="1"/>
          </p:cNvPicPr>
          <p:nvPr/>
        </p:nvPicPr>
        <p:blipFill>
          <a:blip r:embed="rId2" cstate="print"/>
          <a:srcRect/>
          <a:stretch>
            <a:fillRect/>
          </a:stretch>
        </p:blipFill>
        <p:spPr bwMode="auto">
          <a:xfrm>
            <a:off x="533400" y="533400"/>
            <a:ext cx="2057400" cy="1951038"/>
          </a:xfrm>
          <a:prstGeom prst="rect">
            <a:avLst/>
          </a:prstGeom>
          <a:noFill/>
        </p:spPr>
      </p:pic>
      <p:pic>
        <p:nvPicPr>
          <p:cNvPr id="2059" name="Picture 11" descr="NGS_Banner"/>
          <p:cNvPicPr>
            <a:picLocks noChangeAspect="1" noChangeArrowheads="1"/>
          </p:cNvPicPr>
          <p:nvPr/>
        </p:nvPicPr>
        <p:blipFill>
          <a:blip r:embed="rId3" cstate="print"/>
          <a:srcRect/>
          <a:stretch>
            <a:fillRect/>
          </a:stretch>
        </p:blipFill>
        <p:spPr bwMode="auto">
          <a:xfrm>
            <a:off x="2743200" y="762000"/>
            <a:ext cx="1495840" cy="1433513"/>
          </a:xfrm>
          <a:prstGeom prst="rect">
            <a:avLst/>
          </a:prstGeom>
          <a:noFill/>
        </p:spPr>
      </p:pic>
      <p:sp>
        <p:nvSpPr>
          <p:cNvPr id="2169" name="Rectangle 121"/>
          <p:cNvSpPr>
            <a:spLocks noChangeArrowheads="1"/>
          </p:cNvSpPr>
          <p:nvPr/>
        </p:nvSpPr>
        <p:spPr bwMode="auto">
          <a:xfrm>
            <a:off x="609600" y="2895600"/>
            <a:ext cx="14706600" cy="293370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2217" name="Line 169"/>
          <p:cNvSpPr>
            <a:spLocks noChangeShapeType="1"/>
          </p:cNvSpPr>
          <p:nvPr/>
        </p:nvSpPr>
        <p:spPr bwMode="auto">
          <a:xfrm>
            <a:off x="914400" y="17068800"/>
            <a:ext cx="14173200" cy="0"/>
          </a:xfrm>
          <a:prstGeom prst="line">
            <a:avLst/>
          </a:prstGeom>
          <a:noFill/>
          <a:ln w="76200">
            <a:solidFill>
              <a:srgbClr val="FFC000"/>
            </a:solidFill>
            <a:round/>
            <a:headEnd/>
            <a:tailEnd/>
          </a:ln>
          <a:effectLst/>
        </p:spPr>
        <p:txBody>
          <a:bodyPr/>
          <a:lstStyle/>
          <a:p>
            <a:endParaRPr lang="en-US"/>
          </a:p>
        </p:txBody>
      </p:sp>
      <p:sp>
        <p:nvSpPr>
          <p:cNvPr id="21" name="Rectangle 121"/>
          <p:cNvSpPr>
            <a:spLocks noChangeArrowheads="1"/>
          </p:cNvSpPr>
          <p:nvPr/>
        </p:nvSpPr>
        <p:spPr bwMode="auto">
          <a:xfrm>
            <a:off x="15697200" y="2895600"/>
            <a:ext cx="12115800" cy="293370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22" name="Rectangle 121"/>
          <p:cNvSpPr>
            <a:spLocks noChangeArrowheads="1"/>
          </p:cNvSpPr>
          <p:nvPr/>
        </p:nvSpPr>
        <p:spPr bwMode="auto">
          <a:xfrm>
            <a:off x="28270200" y="2895600"/>
            <a:ext cx="22174200" cy="22250400"/>
          </a:xfrm>
          <a:prstGeom prst="rect">
            <a:avLst/>
          </a:prstGeom>
          <a:solidFill>
            <a:schemeClr val="bg1"/>
          </a:solidFill>
          <a:ln w="38100">
            <a:solidFill>
              <a:srgbClr val="00589A"/>
            </a:solidFill>
            <a:miter lim="800000"/>
            <a:headEnd/>
            <a:tailEnd/>
          </a:ln>
          <a:effectLst>
            <a:outerShdw blurRad="50800" dist="101600" dir="2700000" algn="tl" rotWithShape="0">
              <a:prstClr val="black">
                <a:alpha val="40000"/>
              </a:prstClr>
            </a:outerShdw>
          </a:effectLst>
        </p:spPr>
        <p:txBody>
          <a:bodyPr wrap="none" anchor="ctr"/>
          <a:lstStyle/>
          <a:p>
            <a:endParaRPr lang="en-US"/>
          </a:p>
        </p:txBody>
      </p:sp>
      <p:sp>
        <p:nvSpPr>
          <p:cNvPr id="28" name="Text Box 14"/>
          <p:cNvSpPr txBox="1">
            <a:spLocks noChangeArrowheads="1"/>
          </p:cNvSpPr>
          <p:nvPr/>
        </p:nvSpPr>
        <p:spPr bwMode="auto">
          <a:xfrm>
            <a:off x="1219200" y="3191470"/>
            <a:ext cx="13639800" cy="923330"/>
          </a:xfrm>
          <a:prstGeom prst="rect">
            <a:avLst/>
          </a:prstGeom>
          <a:solidFill>
            <a:schemeClr val="accent1">
              <a:alpha val="86000"/>
            </a:schemeClr>
          </a:solidFill>
          <a:ln w="76200">
            <a:solidFill>
              <a:srgbClr val="FFC000"/>
            </a:solidFill>
            <a:miter lim="800000"/>
            <a:headEnd/>
            <a:tailEnd/>
          </a:ln>
          <a:effectLst/>
        </p:spPr>
        <p:txBody>
          <a:bodyPr wrap="square">
            <a:spAutoFit/>
          </a:bodyPr>
          <a:lstStyle/>
          <a:p>
            <a:pPr algn="ctr" defTabSz="3900488">
              <a:spcBef>
                <a:spcPct val="50000"/>
              </a:spcBef>
            </a:pPr>
            <a:r>
              <a:rPr lang="en-US" sz="5400" b="1" dirty="0" smtClean="0">
                <a:latin typeface="Arial Black" pitchFamily="34" charset="0"/>
              </a:rPr>
              <a:t>Background</a:t>
            </a:r>
            <a:endParaRPr lang="en-US" sz="5400" b="1" dirty="0">
              <a:latin typeface="Arial Black" pitchFamily="34" charset="0"/>
            </a:endParaRPr>
          </a:p>
        </p:txBody>
      </p:sp>
      <p:sp>
        <p:nvSpPr>
          <p:cNvPr id="29" name="Rectangle 8"/>
          <p:cNvSpPr>
            <a:spLocks noChangeArrowheads="1"/>
          </p:cNvSpPr>
          <p:nvPr/>
        </p:nvSpPr>
        <p:spPr bwMode="auto">
          <a:xfrm>
            <a:off x="36804600" y="653535"/>
            <a:ext cx="14097000" cy="1754326"/>
          </a:xfrm>
          <a:prstGeom prst="rect">
            <a:avLst/>
          </a:prstGeom>
          <a:noFill/>
          <a:ln w="9525">
            <a:noFill/>
            <a:miter lim="800000"/>
            <a:headEnd/>
            <a:tailEnd/>
          </a:ln>
          <a:effectLst/>
        </p:spPr>
        <p:txBody>
          <a:bodyPr wrap="square" lIns="0" rIns="0" anchor="ctr">
            <a:spAutoFit/>
          </a:bodyPr>
          <a:lstStyle/>
          <a:p>
            <a:pPr algn="ctr" defTabSz="4075113"/>
            <a:r>
              <a:rPr lang="en-US" sz="3600" dirty="0" smtClean="0">
                <a:solidFill>
                  <a:schemeClr val="tx2"/>
                </a:solidFill>
              </a:rPr>
              <a:t>Gerald L Mader</a:t>
            </a:r>
            <a:r>
              <a:rPr lang="en-US" sz="3600" baseline="30000" dirty="0" smtClean="0">
                <a:solidFill>
                  <a:schemeClr val="tx2"/>
                </a:solidFill>
              </a:rPr>
              <a:t>2 </a:t>
            </a:r>
            <a:r>
              <a:rPr lang="en-US" sz="3600" dirty="0" smtClean="0">
                <a:solidFill>
                  <a:schemeClr val="tx2"/>
                </a:solidFill>
              </a:rPr>
              <a:t>, Andria L Bilich</a:t>
            </a:r>
            <a:r>
              <a:rPr lang="en-US" sz="3600" baseline="30000" dirty="0" smtClean="0">
                <a:solidFill>
                  <a:schemeClr val="tx2"/>
                </a:solidFill>
              </a:rPr>
              <a:t>1</a:t>
            </a:r>
            <a:r>
              <a:rPr lang="en-US" sz="3600" dirty="0" smtClean="0">
                <a:solidFill>
                  <a:schemeClr val="tx2"/>
                </a:solidFill>
              </a:rPr>
              <a:t>, Charles Geoghegan</a:t>
            </a:r>
            <a:r>
              <a:rPr lang="en-US" sz="3600" baseline="30000" dirty="0" smtClean="0">
                <a:solidFill>
                  <a:schemeClr val="tx2"/>
                </a:solidFill>
              </a:rPr>
              <a:t>3</a:t>
            </a:r>
            <a:r>
              <a:rPr lang="en-US" sz="3600" dirty="0">
                <a:solidFill>
                  <a:schemeClr val="tx2"/>
                </a:solidFill>
              </a:rPr>
              <a:t/>
            </a:r>
            <a:br>
              <a:rPr lang="en-US" sz="3600" dirty="0">
                <a:solidFill>
                  <a:schemeClr val="tx2"/>
                </a:solidFill>
              </a:rPr>
            </a:br>
            <a:r>
              <a:rPr lang="en-US" sz="2400" baseline="30000" dirty="0">
                <a:solidFill>
                  <a:schemeClr val="tx2"/>
                </a:solidFill>
              </a:rPr>
              <a:t>1</a:t>
            </a:r>
            <a:r>
              <a:rPr lang="en-US" sz="2400" dirty="0">
                <a:solidFill>
                  <a:schemeClr val="tx2"/>
                </a:solidFill>
              </a:rPr>
              <a:t>National Geodetic Survey, </a:t>
            </a:r>
            <a:r>
              <a:rPr lang="en-US" sz="2400" dirty="0" smtClean="0">
                <a:solidFill>
                  <a:schemeClr val="tx2"/>
                </a:solidFill>
              </a:rPr>
              <a:t>NOAA/NOS, Boulder CO; corresponding author: </a:t>
            </a:r>
            <a:r>
              <a:rPr lang="en-US" sz="2400" dirty="0" smtClean="0">
                <a:solidFill>
                  <a:schemeClr val="tx2"/>
                </a:solidFill>
                <a:hlinkClick r:id="rId4"/>
              </a:rPr>
              <a:t>andria.bilich@noaa.gov</a:t>
            </a:r>
            <a:endParaRPr lang="en-US" sz="2400" dirty="0" smtClean="0">
              <a:solidFill>
                <a:schemeClr val="tx2"/>
              </a:solidFill>
            </a:endParaRPr>
          </a:p>
          <a:p>
            <a:pPr algn="ctr" defTabSz="4075113"/>
            <a:r>
              <a:rPr lang="en-US" sz="2400" baseline="30000" dirty="0" smtClean="0">
                <a:solidFill>
                  <a:schemeClr val="tx2"/>
                </a:solidFill>
              </a:rPr>
              <a:t>1</a:t>
            </a:r>
            <a:r>
              <a:rPr lang="en-US" sz="2400" dirty="0" smtClean="0">
                <a:solidFill>
                  <a:schemeClr val="tx2"/>
                </a:solidFill>
              </a:rPr>
              <a:t>National Geodetic Survey, NOAA/NOS, Silver Spring, MD</a:t>
            </a:r>
          </a:p>
          <a:p>
            <a:pPr algn="ctr" defTabSz="4075113"/>
            <a:r>
              <a:rPr lang="en-US" sz="2400" baseline="30000" dirty="0" smtClean="0">
                <a:solidFill>
                  <a:schemeClr val="tx2"/>
                </a:solidFill>
              </a:rPr>
              <a:t>3</a:t>
            </a:r>
            <a:r>
              <a:rPr lang="en-US" sz="2400" dirty="0" smtClean="0">
                <a:solidFill>
                  <a:schemeClr val="tx2"/>
                </a:solidFill>
              </a:rPr>
              <a:t>National Geodetic Survey, NOAA/NOS, Corbin VA</a:t>
            </a:r>
          </a:p>
        </p:txBody>
      </p:sp>
      <p:sp>
        <p:nvSpPr>
          <p:cNvPr id="30" name="Text Box 174"/>
          <p:cNvSpPr txBox="1">
            <a:spLocks noChangeArrowheads="1"/>
          </p:cNvSpPr>
          <p:nvPr/>
        </p:nvSpPr>
        <p:spPr bwMode="auto">
          <a:xfrm>
            <a:off x="1219200" y="4495800"/>
            <a:ext cx="5867400" cy="1200329"/>
          </a:xfrm>
          <a:prstGeom prst="rect">
            <a:avLst/>
          </a:prstGeom>
          <a:solidFill>
            <a:srgbClr val="DDDDDD">
              <a:alpha val="62000"/>
            </a:srgbClr>
          </a:solidFill>
          <a:ln w="76200">
            <a:solidFill>
              <a:srgbClr val="FFC000"/>
            </a:solidFill>
            <a:miter lim="800000"/>
            <a:headEnd/>
            <a:tailEnd/>
          </a:ln>
          <a:effectLst/>
        </p:spPr>
        <p:txBody>
          <a:bodyPr>
            <a:spAutoFit/>
          </a:bodyPr>
          <a:lstStyle/>
          <a:p>
            <a:pPr algn="ctr" defTabSz="3900488">
              <a:spcBef>
                <a:spcPct val="50000"/>
              </a:spcBef>
            </a:pPr>
            <a:r>
              <a:rPr lang="en-US" sz="3600" dirty="0" smtClean="0"/>
              <a:t>What is GNSS Antenna Calibration?</a:t>
            </a:r>
            <a:endParaRPr lang="en-US" sz="3600" dirty="0"/>
          </a:p>
        </p:txBody>
      </p:sp>
      <p:sp>
        <p:nvSpPr>
          <p:cNvPr id="31" name="TextBox 30"/>
          <p:cNvSpPr txBox="1"/>
          <p:nvPr/>
        </p:nvSpPr>
        <p:spPr>
          <a:xfrm>
            <a:off x="914400" y="5943600"/>
            <a:ext cx="7010400" cy="4723626"/>
          </a:xfrm>
          <a:prstGeom prst="rect">
            <a:avLst/>
          </a:prstGeom>
          <a:noFill/>
        </p:spPr>
        <p:txBody>
          <a:bodyPr wrap="square" rtlCol="0">
            <a:spAutoFit/>
          </a:bodyPr>
          <a:lstStyle/>
          <a:p>
            <a:r>
              <a:rPr lang="en-US" sz="3200" b="1" dirty="0" smtClean="0"/>
              <a:t>Antenna calibration = measurement of the antenna phase center </a:t>
            </a:r>
            <a:r>
              <a:rPr lang="en-US" sz="3200" dirty="0" smtClean="0"/>
              <a:t>(the apparent point of phase signal reception for a GNSS antenna)</a:t>
            </a:r>
          </a:p>
          <a:p>
            <a:endParaRPr lang="en-US" sz="2800" dirty="0" smtClean="0"/>
          </a:p>
          <a:p>
            <a:r>
              <a:rPr lang="en-US" sz="2800" dirty="0" smtClean="0"/>
              <a:t>Antenna phase center:</a:t>
            </a:r>
          </a:p>
          <a:p>
            <a:pPr>
              <a:buFont typeface="Arial" pitchFamily="34" charset="0"/>
              <a:buChar char="•"/>
            </a:pPr>
            <a:r>
              <a:rPr lang="en-US" sz="2800" dirty="0" smtClean="0"/>
              <a:t> Differs between antenna models and manufacturers</a:t>
            </a:r>
          </a:p>
          <a:p>
            <a:pPr>
              <a:buFont typeface="Arial" pitchFamily="34" charset="0"/>
              <a:buChar char="•"/>
            </a:pPr>
            <a:r>
              <a:rPr lang="en-US" sz="2800" dirty="0" smtClean="0"/>
              <a:t> Is affected by antenna </a:t>
            </a:r>
            <a:r>
              <a:rPr lang="en-US" sz="2800" dirty="0" err="1" smtClean="0"/>
              <a:t>radome</a:t>
            </a:r>
            <a:r>
              <a:rPr lang="en-US" sz="2800" dirty="0" smtClean="0"/>
              <a:t> and antenna mount</a:t>
            </a:r>
          </a:p>
        </p:txBody>
      </p:sp>
      <p:grpSp>
        <p:nvGrpSpPr>
          <p:cNvPr id="46" name="Group 45"/>
          <p:cNvGrpSpPr/>
          <p:nvPr/>
        </p:nvGrpSpPr>
        <p:grpSpPr>
          <a:xfrm>
            <a:off x="7315200" y="18288000"/>
            <a:ext cx="7795572" cy="7155597"/>
            <a:chOff x="7789984" y="22920960"/>
            <a:chExt cx="8095401" cy="7155597"/>
          </a:xfrm>
        </p:grpSpPr>
        <p:graphicFrame>
          <p:nvGraphicFramePr>
            <p:cNvPr id="33" name="Content Placeholder 9"/>
            <p:cNvGraphicFramePr>
              <a:graphicFrameLocks/>
            </p:cNvGraphicFramePr>
            <p:nvPr/>
          </p:nvGraphicFramePr>
          <p:xfrm>
            <a:off x="7789984" y="22920960"/>
            <a:ext cx="8071338" cy="6431280"/>
          </p:xfrm>
          <a:graphic>
            <a:graphicData uri="http://schemas.openxmlformats.org/drawingml/2006/table">
              <a:tbl>
                <a:tblPr firstRow="1" bandRow="1">
                  <a:tableStyleId>{5C22544A-7EE6-4342-B048-85BDC9FD1C3A}</a:tableStyleId>
                </a:tblPr>
                <a:tblGrid>
                  <a:gridCol w="1943100"/>
                  <a:gridCol w="2878667"/>
                  <a:gridCol w="2950633"/>
                </a:tblGrid>
                <a:tr h="370840">
                  <a:tc>
                    <a:txBody>
                      <a:bodyPr/>
                      <a:lstStyle/>
                      <a:p>
                        <a:endParaRPr lang="en-US" dirty="0"/>
                      </a:p>
                    </a:txBody>
                    <a:tcPr/>
                  </a:tc>
                  <a:tc>
                    <a:txBody>
                      <a:bodyPr/>
                      <a:lstStyle/>
                      <a:p>
                        <a:r>
                          <a:rPr lang="en-US" sz="3200" dirty="0" smtClean="0"/>
                          <a:t>Relative</a:t>
                        </a:r>
                        <a:endParaRPr lang="en-US" sz="2400" dirty="0"/>
                      </a:p>
                    </a:txBody>
                    <a:tcPr/>
                  </a:tc>
                  <a:tc>
                    <a:txBody>
                      <a:bodyPr/>
                      <a:lstStyle/>
                      <a:p>
                        <a:r>
                          <a:rPr lang="en-US" sz="3200" dirty="0" smtClean="0"/>
                          <a:t>Absolute</a:t>
                        </a:r>
                        <a:endParaRPr lang="en-US" sz="2400" dirty="0"/>
                      </a:p>
                    </a:txBody>
                    <a:tcPr/>
                  </a:tc>
                </a:tr>
                <a:tr h="370840">
                  <a:tc>
                    <a:txBody>
                      <a:bodyPr/>
                      <a:lstStyle/>
                      <a:p>
                        <a:r>
                          <a:rPr lang="en-US" sz="2400" b="1" dirty="0" smtClean="0"/>
                          <a:t>Calibration values</a:t>
                        </a:r>
                        <a:endParaRPr lang="en-US" sz="2400" b="1" dirty="0"/>
                      </a:p>
                    </a:txBody>
                    <a:tcPr/>
                  </a:tc>
                  <a:tc>
                    <a:txBody>
                      <a:bodyPr/>
                      <a:lstStyle/>
                      <a:p>
                        <a:r>
                          <a:rPr lang="en-US" sz="2400" dirty="0" smtClean="0"/>
                          <a:t>Relative to a reference antenna (at NGS,</a:t>
                        </a:r>
                        <a:r>
                          <a:rPr lang="en-US" sz="2400" baseline="0" dirty="0" smtClean="0"/>
                          <a:t> use </a:t>
                        </a:r>
                        <a:r>
                          <a:rPr lang="en-US" sz="2400" dirty="0" smtClean="0"/>
                          <a:t>JPL</a:t>
                        </a:r>
                        <a:r>
                          <a:rPr lang="en-US" sz="2400" baseline="0" dirty="0" smtClean="0"/>
                          <a:t> </a:t>
                        </a:r>
                        <a:r>
                          <a:rPr lang="en-US" sz="2400" baseline="0" dirty="0" err="1" smtClean="0"/>
                          <a:t>chokering</a:t>
                        </a:r>
                        <a:r>
                          <a:rPr lang="en-US" sz="2400" dirty="0" smtClean="0"/>
                          <a:t> D/M_T)</a:t>
                        </a:r>
                        <a:endParaRPr lang="en-US" sz="2400" dirty="0"/>
                      </a:p>
                    </a:txBody>
                    <a:tcPr/>
                  </a:tc>
                  <a:tc>
                    <a:txBody>
                      <a:bodyPr/>
                      <a:lstStyle/>
                      <a:p>
                        <a:r>
                          <a:rPr lang="en-US" sz="2400" dirty="0" smtClean="0"/>
                          <a:t>Independent of reference antenna</a:t>
                        </a:r>
                        <a:endParaRPr lang="en-US" sz="2400" dirty="0"/>
                      </a:p>
                    </a:txBody>
                    <a:tcPr/>
                  </a:tc>
                </a:tr>
                <a:tr h="370840">
                  <a:tc>
                    <a:txBody>
                      <a:bodyPr/>
                      <a:lstStyle/>
                      <a:p>
                        <a:r>
                          <a:rPr lang="en-US" sz="2400" b="1" dirty="0" smtClean="0"/>
                          <a:t>Method</a:t>
                        </a:r>
                        <a:endParaRPr lang="en-US" sz="2400" b="1" dirty="0"/>
                      </a:p>
                    </a:txBody>
                    <a:tcPr/>
                  </a:tc>
                  <a:tc>
                    <a:txBody>
                      <a:bodyPr/>
                      <a:lstStyle/>
                      <a:p>
                        <a:r>
                          <a:rPr lang="en-US" sz="2400" dirty="0" smtClean="0"/>
                          <a:t>Stationary antennas</a:t>
                        </a:r>
                        <a:endParaRPr lang="en-US" sz="2400" dirty="0"/>
                      </a:p>
                    </a:txBody>
                    <a:tcPr/>
                  </a:tc>
                  <a:tc>
                    <a:txBody>
                      <a:bodyPr/>
                      <a:lstStyle/>
                      <a:p>
                        <a:r>
                          <a:rPr lang="en-US" sz="2400" dirty="0" smtClean="0"/>
                          <a:t>Test antenna moves</a:t>
                        </a:r>
                        <a:endParaRPr lang="en-US" sz="2400" dirty="0"/>
                      </a:p>
                    </a:txBody>
                    <a:tcPr/>
                  </a:tc>
                </a:tr>
                <a:tr h="370840">
                  <a:tc>
                    <a:txBody>
                      <a:bodyPr/>
                      <a:lstStyle/>
                      <a:p>
                        <a:r>
                          <a:rPr lang="en-US" sz="2400" b="1" dirty="0" smtClean="0"/>
                          <a:t>Advantages</a:t>
                        </a:r>
                        <a:endParaRPr lang="en-US" sz="2400" b="1" dirty="0"/>
                      </a:p>
                    </a:txBody>
                    <a:tcPr/>
                  </a:tc>
                  <a:tc>
                    <a:txBody>
                      <a:bodyPr/>
                      <a:lstStyle/>
                      <a:p>
                        <a:r>
                          <a:rPr lang="en-US" sz="2400" dirty="0" smtClean="0"/>
                          <a:t>Straightforward</a:t>
                        </a:r>
                        <a:r>
                          <a:rPr lang="en-US" sz="2400" baseline="0" dirty="0" smtClean="0"/>
                          <a:t> </a:t>
                        </a:r>
                        <a:r>
                          <a:rPr lang="en-US" sz="2400" dirty="0" smtClean="0"/>
                          <a:t>math</a:t>
                        </a:r>
                        <a:endParaRPr lang="en-US" sz="2400" dirty="0"/>
                      </a:p>
                    </a:txBody>
                    <a:tcPr/>
                  </a:tc>
                  <a:tc>
                    <a:txBody>
                      <a:bodyPr/>
                      <a:lstStyle/>
                      <a:p>
                        <a:r>
                          <a:rPr lang="en-US" sz="2400" dirty="0" smtClean="0"/>
                          <a:t>Sample</a:t>
                        </a:r>
                        <a:r>
                          <a:rPr lang="en-US" sz="2400" baseline="0" dirty="0" smtClean="0"/>
                          <a:t> full hemisphere and low elevation angles; independent of source</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Limitations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Cannot sample full pattern; source-dependent</a:t>
                        </a:r>
                      </a:p>
                    </a:txBody>
                    <a:tcPr/>
                  </a:tc>
                  <a:tc>
                    <a:txBody>
                      <a:bodyPr/>
                      <a:lstStyle/>
                      <a:p>
                        <a:r>
                          <a:rPr lang="en-US" sz="2400" dirty="0" smtClean="0"/>
                          <a:t>Requires robot and rigorous accounting of angles &amp; rotations</a:t>
                        </a:r>
                        <a:endParaRPr lang="en-US" sz="2400" dirty="0"/>
                      </a:p>
                    </a:txBody>
                    <a:tcPr/>
                  </a:tc>
                </a:tr>
              </a:tbl>
            </a:graphicData>
          </a:graphic>
        </p:graphicFrame>
        <p:sp>
          <p:nvSpPr>
            <p:cNvPr id="34" name="TextBox 33"/>
            <p:cNvSpPr txBox="1"/>
            <p:nvPr/>
          </p:nvSpPr>
          <p:spPr>
            <a:xfrm>
              <a:off x="9926515" y="29245560"/>
              <a:ext cx="5958870" cy="830997"/>
            </a:xfrm>
            <a:prstGeom prst="rect">
              <a:avLst/>
            </a:prstGeom>
            <a:noFill/>
          </p:spPr>
          <p:txBody>
            <a:bodyPr wrap="square" rtlCol="0">
              <a:spAutoFit/>
            </a:bodyPr>
            <a:lstStyle/>
            <a:p>
              <a:r>
                <a:rPr lang="en-US" sz="2400" i="1" u="sng" dirty="0" smtClean="0">
                  <a:solidFill>
                    <a:schemeClr val="accent2"/>
                  </a:solidFill>
                </a:rPr>
                <a:t>Do not combine</a:t>
              </a:r>
              <a:r>
                <a:rPr lang="en-US" sz="2400" i="1" dirty="0" smtClean="0">
                  <a:solidFill>
                    <a:schemeClr val="accent2"/>
                  </a:solidFill>
                </a:rPr>
                <a:t> relative and absolute calibrations!</a:t>
              </a:r>
              <a:endParaRPr lang="en-US" sz="2400" i="1" dirty="0">
                <a:solidFill>
                  <a:schemeClr val="accent2"/>
                </a:solidFill>
              </a:endParaRPr>
            </a:p>
          </p:txBody>
        </p:sp>
        <p:sp>
          <p:nvSpPr>
            <p:cNvPr id="36" name="Rounded Rectangle 35"/>
            <p:cNvSpPr/>
            <p:nvPr/>
          </p:nvSpPr>
          <p:spPr bwMode="auto">
            <a:xfrm>
              <a:off x="9689122" y="23530560"/>
              <a:ext cx="5934807" cy="1524000"/>
            </a:xfrm>
            <a:prstGeom prst="roundRect">
              <a:avLst/>
            </a:prstGeom>
            <a:noFill/>
            <a:ln w="38100" cap="flat" cmpd="sng" algn="ctr">
              <a:solidFill>
                <a:srgbClr val="00589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none" strike="noStrike" cap="none" normalizeH="0" baseline="0" smtClean="0">
                <a:ln>
                  <a:noFill/>
                </a:ln>
                <a:solidFill>
                  <a:schemeClr val="tx1"/>
                </a:solidFill>
                <a:effectLst/>
                <a:latin typeface="Arial" pitchFamily="34" charset="0"/>
              </a:endParaRPr>
            </a:p>
          </p:txBody>
        </p:sp>
        <p:sp>
          <p:nvSpPr>
            <p:cNvPr id="37" name="Right Arrow 36"/>
            <p:cNvSpPr/>
            <p:nvPr/>
          </p:nvSpPr>
          <p:spPr bwMode="auto">
            <a:xfrm rot="16200000">
              <a:off x="7439758" y="27151526"/>
              <a:ext cx="4648200" cy="149468"/>
            </a:xfrm>
            <a:prstGeom prst="rightArrow">
              <a:avLst/>
            </a:prstGeom>
            <a:solidFill>
              <a:srgbClr val="0099CC"/>
            </a:solidFill>
            <a:ln w="28575" cap="flat" cmpd="sng" algn="ctr">
              <a:solidFill>
                <a:srgbClr val="00589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none" strike="noStrike" cap="none" normalizeH="0" baseline="0" smtClean="0">
                <a:ln>
                  <a:noFill/>
                </a:ln>
                <a:solidFill>
                  <a:schemeClr val="tx1"/>
                </a:solidFill>
                <a:effectLst/>
                <a:latin typeface="Arial" pitchFamily="34" charset="0"/>
              </a:endParaRPr>
            </a:p>
          </p:txBody>
        </p:sp>
      </p:grpSp>
      <p:sp>
        <p:nvSpPr>
          <p:cNvPr id="38" name="Text Box 174"/>
          <p:cNvSpPr txBox="1">
            <a:spLocks noChangeArrowheads="1"/>
          </p:cNvSpPr>
          <p:nvPr/>
        </p:nvSpPr>
        <p:spPr bwMode="auto">
          <a:xfrm>
            <a:off x="4191000" y="17373600"/>
            <a:ext cx="8382000" cy="646331"/>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ct val="50000"/>
              </a:spcBef>
            </a:pPr>
            <a:r>
              <a:rPr lang="en-US" sz="3600" dirty="0" smtClean="0"/>
              <a:t>Relative vs. Absolute Calibration?</a:t>
            </a:r>
            <a:endParaRPr lang="en-US" sz="3600" dirty="0"/>
          </a:p>
        </p:txBody>
      </p:sp>
      <p:sp>
        <p:nvSpPr>
          <p:cNvPr id="39" name="Content Placeholder 2"/>
          <p:cNvSpPr txBox="1">
            <a:spLocks/>
          </p:cNvSpPr>
          <p:nvPr/>
        </p:nvSpPr>
        <p:spPr bwMode="auto">
          <a:xfrm>
            <a:off x="457200" y="18288000"/>
            <a:ext cx="7391400" cy="69342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p>
            <a:pPr marL="0" marR="0" lvl="0" indent="0" defTabSz="4806950" rtl="0" eaLnBrk="1" fontAlgn="base" latinLnBrk="0" hangingPunct="1">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Advantages of </a:t>
            </a:r>
            <a:r>
              <a:rPr kumimoji="0" lang="en-US" sz="2800" b="1" i="1" u="none" strike="noStrike" kern="0" cap="none" spc="0" normalizeH="0" baseline="0" noProof="0" dirty="0" smtClean="0">
                <a:ln>
                  <a:noFill/>
                </a:ln>
                <a:solidFill>
                  <a:schemeClr val="tx1"/>
                </a:solidFill>
                <a:effectLst/>
                <a:uLnTx/>
                <a:uFillTx/>
                <a:latin typeface="+mn-lt"/>
                <a:ea typeface="+mn-ea"/>
                <a:cs typeface="+mn-cs"/>
              </a:rPr>
              <a:t>absolute</a:t>
            </a:r>
            <a:r>
              <a:rPr kumimoji="0" lang="en-US" sz="2800" b="1" i="0" u="none" strike="noStrike" kern="0" cap="none" spc="0" normalizeH="0" baseline="0" noProof="0" dirty="0" smtClean="0">
                <a:ln>
                  <a:noFill/>
                </a:ln>
                <a:solidFill>
                  <a:schemeClr val="tx1"/>
                </a:solidFill>
                <a:effectLst/>
                <a:uLnTx/>
                <a:uFillTx/>
                <a:latin typeface="+mn-lt"/>
                <a:ea typeface="+mn-ea"/>
                <a:cs typeface="+mn-cs"/>
              </a:rPr>
              <a:t> calibrations:</a:t>
            </a:r>
          </a:p>
          <a:p>
            <a:pPr marL="0" marR="0" lvl="0"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Better/fuller description of phase behavior</a:t>
            </a: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Depends</a:t>
            </a:r>
            <a:r>
              <a:rPr kumimoji="0" lang="en-US" sz="2400" b="0" i="0" u="none" strike="noStrike" kern="0" cap="none" spc="0" normalizeH="0" noProof="0" dirty="0" smtClean="0">
                <a:ln>
                  <a:noFill/>
                </a:ln>
                <a:solidFill>
                  <a:schemeClr val="tx1"/>
                </a:solidFill>
                <a:effectLst/>
                <a:uLnTx/>
                <a:uFillTx/>
                <a:latin typeface="+mn-lt"/>
              </a:rPr>
              <a:t> only on calibrated antenna (reference-free)</a:t>
            </a:r>
            <a:endParaRPr kumimoji="0" lang="en-US" sz="2400" b="0" i="0" u="none" strike="noStrike" kern="0" cap="none" spc="0" normalizeH="0" baseline="0" noProof="0" dirty="0" smtClean="0">
              <a:ln>
                <a:noFill/>
              </a:ln>
              <a:solidFill>
                <a:schemeClr val="tx1"/>
              </a:solidFill>
              <a:effectLst/>
              <a:uLnTx/>
              <a:uFillTx/>
              <a:latin typeface="+mn-lt"/>
            </a:endParaRP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Includes 0-10</a:t>
            </a:r>
            <a:r>
              <a:rPr kumimoji="0" lang="en-US" sz="2400" b="0" i="0" u="none" strike="noStrike" kern="0" cap="none" spc="0" normalizeH="0" baseline="0" noProof="0" dirty="0" smtClean="0">
                <a:ln>
                  <a:noFill/>
                </a:ln>
                <a:solidFill>
                  <a:schemeClr val="tx1"/>
                </a:solidFill>
                <a:effectLst/>
                <a:uLnTx/>
                <a:uFillTx/>
                <a:latin typeface="+mn-lt"/>
                <a:sym typeface="Symbol"/>
              </a:rPr>
              <a:t></a:t>
            </a:r>
            <a:r>
              <a:rPr kumimoji="0" lang="en-US" sz="2400" b="0" i="0" u="none" strike="noStrike" kern="0" cap="none" spc="0" normalizeH="0" baseline="0" noProof="0" dirty="0" smtClean="0">
                <a:ln>
                  <a:noFill/>
                </a:ln>
                <a:solidFill>
                  <a:schemeClr val="tx1"/>
                </a:solidFill>
                <a:effectLst/>
                <a:uLnTx/>
                <a:uFillTx/>
                <a:latin typeface="+mn-lt"/>
              </a:rPr>
              <a:t> elevation coverage</a:t>
            </a: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Captures </a:t>
            </a:r>
            <a:r>
              <a:rPr kumimoji="0" lang="en-US" sz="2400" b="0" i="0" u="none" strike="noStrike" kern="0" cap="none" spc="0" normalizeH="0" baseline="0" noProof="0" dirty="0" err="1" smtClean="0">
                <a:ln>
                  <a:noFill/>
                </a:ln>
                <a:solidFill>
                  <a:schemeClr val="tx1"/>
                </a:solidFill>
                <a:effectLst/>
                <a:uLnTx/>
                <a:uFillTx/>
                <a:latin typeface="+mn-lt"/>
              </a:rPr>
              <a:t>azimuthal</a:t>
            </a:r>
            <a:r>
              <a:rPr kumimoji="0" lang="en-US" sz="2400" b="0" i="0" u="none" strike="noStrike" kern="0" cap="none" spc="0" normalizeH="0" baseline="0" noProof="0" dirty="0" smtClean="0">
                <a:ln>
                  <a:noFill/>
                </a:ln>
                <a:solidFill>
                  <a:schemeClr val="tx1"/>
                </a:solidFill>
                <a:effectLst/>
                <a:uLnTx/>
                <a:uFillTx/>
                <a:latin typeface="+mn-lt"/>
              </a:rPr>
              <a:t> variations</a:t>
            </a: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Multipath removed/negated</a:t>
            </a:r>
          </a:p>
          <a:p>
            <a:pPr marL="0" marR="0" lvl="0"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 The way of the future</a:t>
            </a: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International GNSS Service (IGS) standard</a:t>
            </a: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mn-lt"/>
              </a:rPr>
              <a:t> Used in OPUS and CORS multiyear</a:t>
            </a:r>
          </a:p>
          <a:p>
            <a:pPr defTabSz="4806950">
              <a:spcBef>
                <a:spcPct val="20000"/>
              </a:spcBef>
              <a:buFont typeface="Arial" pitchFamily="34" charset="0"/>
              <a:buChar char="•"/>
              <a:defRPr/>
            </a:pPr>
            <a:r>
              <a:rPr lang="en-US" sz="2800" kern="0" dirty="0" smtClean="0">
                <a:latin typeface="+mn-lt"/>
              </a:rPr>
              <a:t> Compatible with absolute calibrations from any IGS-sanctioned facility</a:t>
            </a:r>
            <a:endParaRPr kumimoji="0" lang="en-US" sz="2800" b="0" i="0" u="none" strike="noStrike" kern="0" cap="none" spc="0" normalizeH="0" baseline="0" noProof="0" dirty="0" smtClean="0">
              <a:ln>
                <a:noFill/>
              </a:ln>
              <a:solidFill>
                <a:schemeClr val="tx1"/>
              </a:solidFill>
              <a:effectLst/>
              <a:uLnTx/>
              <a:uFillTx/>
              <a:latin typeface="+mn-lt"/>
            </a:endParaRPr>
          </a:p>
          <a:p>
            <a:pPr marL="457200" marR="0" lvl="1" indent="0" defTabSz="480695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0" cap="none" spc="0" normalizeH="0" baseline="0" noProof="0" dirty="0">
              <a:ln>
                <a:noFill/>
              </a:ln>
              <a:solidFill>
                <a:schemeClr val="tx1"/>
              </a:solidFill>
              <a:effectLst/>
              <a:uLnTx/>
              <a:uFillTx/>
              <a:latin typeface="+mn-lt"/>
            </a:endParaRPr>
          </a:p>
        </p:txBody>
      </p:sp>
      <p:sp>
        <p:nvSpPr>
          <p:cNvPr id="41" name="TextBox 40"/>
          <p:cNvSpPr txBox="1"/>
          <p:nvPr/>
        </p:nvSpPr>
        <p:spPr>
          <a:xfrm>
            <a:off x="7467600" y="25908000"/>
            <a:ext cx="7772400" cy="6386364"/>
          </a:xfrm>
          <a:prstGeom prst="rect">
            <a:avLst/>
          </a:prstGeom>
          <a:noFill/>
        </p:spPr>
        <p:txBody>
          <a:bodyPr wrap="square" rtlCol="0">
            <a:spAutoFit/>
          </a:bodyPr>
          <a:lstStyle/>
          <a:p>
            <a:pPr>
              <a:spcBef>
                <a:spcPts val="600"/>
              </a:spcBef>
              <a:buNone/>
            </a:pPr>
            <a:r>
              <a:rPr lang="en-US" sz="3200" b="1" dirty="0" smtClean="0"/>
              <a:t>Serve high precision needs of U.S. surveying and geodesy communities</a:t>
            </a:r>
          </a:p>
          <a:p>
            <a:pPr>
              <a:spcBef>
                <a:spcPts val="600"/>
              </a:spcBef>
              <a:buFont typeface="Arial" pitchFamily="34" charset="0"/>
              <a:buChar char="•"/>
            </a:pPr>
            <a:r>
              <a:rPr lang="en-US" sz="3200" dirty="0" smtClean="0"/>
              <a:t> Multi-frequency, multi-GNSS calibrations</a:t>
            </a:r>
          </a:p>
          <a:p>
            <a:pPr>
              <a:spcBef>
                <a:spcPts val="600"/>
              </a:spcBef>
              <a:buFont typeface="Arial" pitchFamily="34" charset="0"/>
              <a:buChar char="•"/>
            </a:pPr>
            <a:r>
              <a:rPr lang="en-US" sz="3200" dirty="0" smtClean="0"/>
              <a:t> 2-D (elevation, azimuth) phase center patterns</a:t>
            </a:r>
          </a:p>
          <a:p>
            <a:pPr>
              <a:spcBef>
                <a:spcPts val="600"/>
              </a:spcBef>
              <a:buFont typeface="Arial" pitchFamily="34" charset="0"/>
              <a:buChar char="•"/>
            </a:pPr>
            <a:r>
              <a:rPr lang="en-US" sz="3200" dirty="0" smtClean="0"/>
              <a:t> Free calibration service </a:t>
            </a:r>
            <a:r>
              <a:rPr lang="en-US" sz="2400" i="1" dirty="0" smtClean="0"/>
              <a:t>(antenna providers pay shipping)</a:t>
            </a:r>
            <a:endParaRPr lang="en-US" sz="3200" i="1" dirty="0" smtClean="0"/>
          </a:p>
          <a:p>
            <a:pPr>
              <a:spcBef>
                <a:spcPts val="600"/>
              </a:spcBef>
              <a:buFont typeface="Arial" pitchFamily="34" charset="0"/>
              <a:buChar char="•"/>
            </a:pPr>
            <a:r>
              <a:rPr lang="en-US" sz="3200" dirty="0" smtClean="0"/>
              <a:t> Calibration values publicly distributed via Internet </a:t>
            </a:r>
            <a:r>
              <a:rPr lang="en-US" sz="3200" dirty="0" smtClean="0">
                <a:hlinkClick r:id="rId5"/>
              </a:rPr>
              <a:t>http://www.ngs.noaa.gov/ANTCAL/</a:t>
            </a:r>
            <a:r>
              <a:rPr lang="en-US" sz="3200" dirty="0" smtClean="0"/>
              <a:t> </a:t>
            </a:r>
          </a:p>
          <a:p>
            <a:pPr>
              <a:spcBef>
                <a:spcPts val="600"/>
              </a:spcBef>
              <a:buFont typeface="Arial" pitchFamily="34" charset="0"/>
              <a:buChar char="•"/>
            </a:pPr>
            <a:r>
              <a:rPr lang="en-US" sz="3200" dirty="0" smtClean="0"/>
              <a:t> Compatible with IGS ANTEX values</a:t>
            </a:r>
          </a:p>
          <a:p>
            <a:endParaRPr lang="en-US" sz="3200" dirty="0"/>
          </a:p>
        </p:txBody>
      </p:sp>
      <p:sp>
        <p:nvSpPr>
          <p:cNvPr id="42" name="Text Box 174"/>
          <p:cNvSpPr txBox="1">
            <a:spLocks noChangeArrowheads="1"/>
          </p:cNvSpPr>
          <p:nvPr/>
        </p:nvSpPr>
        <p:spPr bwMode="auto">
          <a:xfrm>
            <a:off x="1295400" y="25984200"/>
            <a:ext cx="5867400" cy="1354217"/>
          </a:xfrm>
          <a:prstGeom prst="rect">
            <a:avLst/>
          </a:prstGeom>
          <a:solidFill>
            <a:srgbClr val="DDDDDD">
              <a:alpha val="62000"/>
            </a:srgbClr>
          </a:solidFill>
          <a:ln w="76200">
            <a:solidFill>
              <a:srgbClr val="FFC000"/>
            </a:solidFill>
            <a:miter lim="800000"/>
            <a:headEnd/>
            <a:tailEnd/>
          </a:ln>
          <a:effectLst/>
        </p:spPr>
        <p:txBody>
          <a:bodyPr>
            <a:spAutoFit/>
          </a:bodyPr>
          <a:lstStyle/>
          <a:p>
            <a:pPr algn="ctr" defTabSz="3900488">
              <a:spcBef>
                <a:spcPts val="1200"/>
              </a:spcBef>
            </a:pPr>
            <a:r>
              <a:rPr lang="en-US" sz="3600" dirty="0" smtClean="0"/>
              <a:t>NGS Absolute Calibration</a:t>
            </a:r>
          </a:p>
          <a:p>
            <a:pPr algn="ctr" defTabSz="3900488">
              <a:spcBef>
                <a:spcPts val="1200"/>
              </a:spcBef>
            </a:pPr>
            <a:r>
              <a:rPr lang="en-US" sz="3600" dirty="0" smtClean="0"/>
              <a:t>Motivation and Goals</a:t>
            </a:r>
            <a:endParaRPr lang="en-US" sz="3600" dirty="0"/>
          </a:p>
        </p:txBody>
      </p:sp>
      <p:sp>
        <p:nvSpPr>
          <p:cNvPr id="44" name="TextBox 43"/>
          <p:cNvSpPr txBox="1"/>
          <p:nvPr/>
        </p:nvSpPr>
        <p:spPr>
          <a:xfrm>
            <a:off x="8153400" y="5867400"/>
            <a:ext cx="7010400" cy="5447645"/>
          </a:xfrm>
          <a:prstGeom prst="rect">
            <a:avLst/>
          </a:prstGeom>
          <a:noFill/>
        </p:spPr>
        <p:txBody>
          <a:bodyPr wrap="square" rtlCol="0">
            <a:spAutoFit/>
          </a:bodyPr>
          <a:lstStyle/>
          <a:p>
            <a:r>
              <a:rPr lang="en-US" sz="3200" b="1" dirty="0" smtClean="0"/>
              <a:t>To account for range errors introduced by the antenna element and hardware</a:t>
            </a:r>
          </a:p>
          <a:p>
            <a:endParaRPr lang="en-US" sz="2800" dirty="0" smtClean="0"/>
          </a:p>
          <a:p>
            <a:r>
              <a:rPr lang="en-US" sz="2800" dirty="0" smtClean="0"/>
              <a:t>Calibrations are a required input for many GNSS data processing packages</a:t>
            </a:r>
          </a:p>
          <a:p>
            <a:endParaRPr lang="en-US" sz="2800" dirty="0" smtClean="0"/>
          </a:p>
          <a:p>
            <a:r>
              <a:rPr lang="en-US" sz="2800" dirty="0" smtClean="0"/>
              <a:t>Omitting calibrations leads to estimation errors:</a:t>
            </a:r>
          </a:p>
          <a:p>
            <a:pPr>
              <a:buFont typeface="Wingdings" pitchFamily="2" charset="2"/>
              <a:buChar char="Ø"/>
            </a:pPr>
            <a:r>
              <a:rPr lang="en-US" sz="2400" dirty="0" smtClean="0"/>
              <a:t> Long baselines</a:t>
            </a:r>
          </a:p>
          <a:p>
            <a:pPr>
              <a:buFont typeface="Wingdings" pitchFamily="2" charset="2"/>
              <a:buChar char="Ø"/>
            </a:pPr>
            <a:r>
              <a:rPr lang="en-US" sz="2400" dirty="0" smtClean="0"/>
              <a:t> Combining multiple antenna models</a:t>
            </a:r>
          </a:p>
          <a:p>
            <a:pPr>
              <a:buFont typeface="Wingdings" pitchFamily="2" charset="2"/>
              <a:buChar char="Ø"/>
            </a:pPr>
            <a:r>
              <a:rPr lang="en-US" sz="2400" dirty="0" smtClean="0"/>
              <a:t> Height errors</a:t>
            </a:r>
          </a:p>
        </p:txBody>
      </p:sp>
      <p:sp>
        <p:nvSpPr>
          <p:cNvPr id="45" name="Text Box 174"/>
          <p:cNvSpPr txBox="1">
            <a:spLocks noChangeArrowheads="1"/>
          </p:cNvSpPr>
          <p:nvPr/>
        </p:nvSpPr>
        <p:spPr bwMode="auto">
          <a:xfrm>
            <a:off x="8686800" y="4495800"/>
            <a:ext cx="5867400" cy="1200329"/>
          </a:xfrm>
          <a:prstGeom prst="rect">
            <a:avLst/>
          </a:prstGeom>
          <a:solidFill>
            <a:srgbClr val="DDDDDD">
              <a:alpha val="62000"/>
            </a:srgbClr>
          </a:solidFill>
          <a:ln w="76200">
            <a:solidFill>
              <a:srgbClr val="FFC000"/>
            </a:solidFill>
            <a:miter lim="800000"/>
            <a:headEnd/>
            <a:tailEnd/>
          </a:ln>
          <a:effectLst/>
        </p:spPr>
        <p:txBody>
          <a:bodyPr>
            <a:spAutoFit/>
          </a:bodyPr>
          <a:lstStyle/>
          <a:p>
            <a:pPr algn="ctr" defTabSz="3900488">
              <a:spcBef>
                <a:spcPct val="50000"/>
              </a:spcBef>
            </a:pPr>
            <a:r>
              <a:rPr lang="en-US" sz="3600" dirty="0" smtClean="0"/>
              <a:t>Why Do I Need Antenna Calibration?</a:t>
            </a:r>
            <a:endParaRPr lang="en-US" sz="3600" dirty="0"/>
          </a:p>
        </p:txBody>
      </p:sp>
      <p:grpSp>
        <p:nvGrpSpPr>
          <p:cNvPr id="71" name="Group 70"/>
          <p:cNvGrpSpPr/>
          <p:nvPr/>
        </p:nvGrpSpPr>
        <p:grpSpPr>
          <a:xfrm>
            <a:off x="7086600" y="11963400"/>
            <a:ext cx="7763993" cy="4191000"/>
            <a:chOff x="6781800" y="19888200"/>
            <a:chExt cx="7763993" cy="4191000"/>
          </a:xfrm>
        </p:grpSpPr>
        <p:pic>
          <p:nvPicPr>
            <p:cNvPr id="1028" name="Picture 4"/>
            <p:cNvPicPr>
              <a:picLocks noChangeAspect="1" noChangeArrowheads="1"/>
            </p:cNvPicPr>
            <p:nvPr/>
          </p:nvPicPr>
          <p:blipFill>
            <a:blip r:embed="rId6" cstate="print"/>
            <a:srcRect/>
            <a:stretch>
              <a:fillRect/>
            </a:stretch>
          </p:blipFill>
          <p:spPr bwMode="auto">
            <a:xfrm>
              <a:off x="12115800" y="19888200"/>
              <a:ext cx="2429993" cy="4191000"/>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7" cstate="print"/>
            <a:srcRect/>
            <a:stretch>
              <a:fillRect/>
            </a:stretch>
          </p:blipFill>
          <p:spPr bwMode="auto">
            <a:xfrm>
              <a:off x="6781800" y="19888200"/>
              <a:ext cx="2667000" cy="2000250"/>
            </a:xfrm>
            <a:prstGeom prst="rect">
              <a:avLst/>
            </a:prstGeom>
            <a:ln>
              <a:noFill/>
            </a:ln>
            <a:effectLst>
              <a:outerShdw blurRad="292100" dist="139700" dir="2700000" algn="tl" rotWithShape="0">
                <a:srgbClr val="333333">
                  <a:alpha val="65000"/>
                </a:srgbClr>
              </a:outerShdw>
            </a:effectLst>
          </p:spPr>
        </p:pic>
        <p:sp>
          <p:nvSpPr>
            <p:cNvPr id="49" name="TextBox 48"/>
            <p:cNvSpPr txBox="1"/>
            <p:nvPr/>
          </p:nvSpPr>
          <p:spPr>
            <a:xfrm>
              <a:off x="9677400" y="20116800"/>
              <a:ext cx="2133600" cy="2677656"/>
            </a:xfrm>
            <a:prstGeom prst="rect">
              <a:avLst/>
            </a:prstGeom>
            <a:noFill/>
          </p:spPr>
          <p:txBody>
            <a:bodyPr wrap="square" rtlCol="0">
              <a:spAutoFit/>
            </a:bodyPr>
            <a:lstStyle/>
            <a:p>
              <a:pPr algn="ctr"/>
              <a:r>
                <a:rPr lang="en-US" sz="2400" i="1" dirty="0" smtClean="0">
                  <a:latin typeface="Times" pitchFamily="18" charset="0"/>
                </a:rPr>
                <a:t>Calibration values are given </a:t>
              </a:r>
              <a:r>
                <a:rPr lang="en-US" sz="2400" b="1" i="1" dirty="0" smtClean="0">
                  <a:latin typeface="Times" pitchFamily="18" charset="0"/>
                </a:rPr>
                <a:t>relative to a reference surface</a:t>
              </a:r>
              <a:r>
                <a:rPr lang="en-US" sz="2400" i="1" dirty="0" smtClean="0">
                  <a:latin typeface="Times" pitchFamily="18" charset="0"/>
                </a:rPr>
                <a:t>, typically the </a:t>
              </a:r>
              <a:r>
                <a:rPr lang="en-US" sz="2400" b="1" i="1" dirty="0" smtClean="0">
                  <a:solidFill>
                    <a:srgbClr val="FF0000"/>
                  </a:solidFill>
                  <a:latin typeface="Times" pitchFamily="18" charset="0"/>
                </a:rPr>
                <a:t>ARP</a:t>
              </a:r>
              <a:endParaRPr lang="en-US" sz="2400" b="1" i="1" dirty="0">
                <a:solidFill>
                  <a:srgbClr val="FF0000"/>
                </a:solidFill>
                <a:latin typeface="Times" pitchFamily="18" charset="0"/>
              </a:endParaRPr>
            </a:p>
          </p:txBody>
        </p:sp>
        <p:cxnSp>
          <p:nvCxnSpPr>
            <p:cNvPr id="51" name="Straight Arrow Connector 50"/>
            <p:cNvCxnSpPr/>
            <p:nvPr/>
          </p:nvCxnSpPr>
          <p:spPr bwMode="auto">
            <a:xfrm flipV="1">
              <a:off x="11658600" y="20650200"/>
              <a:ext cx="1676400" cy="19050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cxnSp>
          <p:nvCxnSpPr>
            <p:cNvPr id="53" name="Straight Arrow Connector 52"/>
            <p:cNvCxnSpPr/>
            <p:nvPr/>
          </p:nvCxnSpPr>
          <p:spPr bwMode="auto">
            <a:xfrm flipH="1" flipV="1">
              <a:off x="8153400" y="21336000"/>
              <a:ext cx="1905000" cy="1219200"/>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grpSp>
      <p:sp>
        <p:nvSpPr>
          <p:cNvPr id="59" name="Text Box 14"/>
          <p:cNvSpPr txBox="1">
            <a:spLocks noChangeArrowheads="1"/>
          </p:cNvSpPr>
          <p:nvPr/>
        </p:nvSpPr>
        <p:spPr bwMode="auto">
          <a:xfrm>
            <a:off x="16764000" y="3191470"/>
            <a:ext cx="10210800" cy="923330"/>
          </a:xfrm>
          <a:prstGeom prst="rect">
            <a:avLst/>
          </a:prstGeom>
          <a:solidFill>
            <a:schemeClr val="accent1">
              <a:alpha val="86000"/>
            </a:schemeClr>
          </a:solidFill>
          <a:ln w="76200">
            <a:solidFill>
              <a:srgbClr val="FFC000"/>
            </a:solidFill>
            <a:miter lim="800000"/>
            <a:headEnd/>
            <a:tailEnd/>
          </a:ln>
          <a:effectLst/>
        </p:spPr>
        <p:txBody>
          <a:bodyPr wrap="square">
            <a:spAutoFit/>
          </a:bodyPr>
          <a:lstStyle/>
          <a:p>
            <a:pPr algn="ctr" defTabSz="3900488">
              <a:spcBef>
                <a:spcPct val="50000"/>
              </a:spcBef>
            </a:pPr>
            <a:r>
              <a:rPr lang="en-US" sz="5400" b="1" dirty="0" smtClean="0">
                <a:latin typeface="Arial Black" pitchFamily="34" charset="0"/>
              </a:rPr>
              <a:t>Method</a:t>
            </a:r>
            <a:endParaRPr lang="en-US" sz="5400" b="1" dirty="0">
              <a:latin typeface="Arial Black" pitchFamily="34" charset="0"/>
            </a:endParaRPr>
          </a:p>
        </p:txBody>
      </p:sp>
      <p:sp>
        <p:nvSpPr>
          <p:cNvPr id="61" name="Text Box 14"/>
          <p:cNvSpPr txBox="1">
            <a:spLocks noChangeArrowheads="1"/>
          </p:cNvSpPr>
          <p:nvPr/>
        </p:nvSpPr>
        <p:spPr bwMode="auto">
          <a:xfrm>
            <a:off x="28879800" y="25755600"/>
            <a:ext cx="6096000" cy="923330"/>
          </a:xfrm>
          <a:prstGeom prst="rect">
            <a:avLst/>
          </a:prstGeom>
          <a:solidFill>
            <a:schemeClr val="accent1">
              <a:alpha val="86000"/>
            </a:schemeClr>
          </a:solidFill>
          <a:ln w="76200">
            <a:solidFill>
              <a:srgbClr val="FFC000"/>
            </a:solidFill>
            <a:miter lim="800000"/>
            <a:headEnd/>
            <a:tailEnd/>
          </a:ln>
          <a:effectLst/>
        </p:spPr>
        <p:txBody>
          <a:bodyPr wrap="square">
            <a:spAutoFit/>
          </a:bodyPr>
          <a:lstStyle/>
          <a:p>
            <a:pPr algn="ctr" defTabSz="3900488">
              <a:spcBef>
                <a:spcPct val="50000"/>
              </a:spcBef>
            </a:pPr>
            <a:r>
              <a:rPr lang="en-US" sz="5400" b="1" dirty="0" smtClean="0">
                <a:latin typeface="Arial Black" pitchFamily="34" charset="0"/>
              </a:rPr>
              <a:t>Conclusions</a:t>
            </a:r>
            <a:endParaRPr lang="en-US" sz="5400" b="1" dirty="0">
              <a:latin typeface="Arial Black" pitchFamily="34" charset="0"/>
            </a:endParaRPr>
          </a:p>
        </p:txBody>
      </p:sp>
      <p:sp>
        <p:nvSpPr>
          <p:cNvPr id="62" name="Text Box 174"/>
          <p:cNvSpPr txBox="1">
            <a:spLocks noChangeArrowheads="1"/>
          </p:cNvSpPr>
          <p:nvPr/>
        </p:nvSpPr>
        <p:spPr bwMode="auto">
          <a:xfrm>
            <a:off x="16230600" y="4648200"/>
            <a:ext cx="3429000" cy="1277273"/>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600" dirty="0" smtClean="0"/>
              <a:t>Calibration</a:t>
            </a:r>
          </a:p>
          <a:p>
            <a:pPr algn="ctr" defTabSz="3900488">
              <a:spcBef>
                <a:spcPts val="600"/>
              </a:spcBef>
            </a:pPr>
            <a:r>
              <a:rPr lang="en-US" sz="3600" dirty="0" smtClean="0"/>
              <a:t>Setup</a:t>
            </a:r>
            <a:endParaRPr lang="en-US" sz="3600" dirty="0"/>
          </a:p>
        </p:txBody>
      </p:sp>
      <p:sp>
        <p:nvSpPr>
          <p:cNvPr id="72" name="TextBox 71"/>
          <p:cNvSpPr txBox="1"/>
          <p:nvPr/>
        </p:nvSpPr>
        <p:spPr>
          <a:xfrm>
            <a:off x="15849600" y="10820400"/>
            <a:ext cx="3581400" cy="5493812"/>
          </a:xfrm>
          <a:prstGeom prst="rect">
            <a:avLst/>
          </a:prstGeom>
          <a:noFill/>
        </p:spPr>
        <p:txBody>
          <a:bodyPr wrap="square" rtlCol="0">
            <a:spAutoFit/>
          </a:bodyPr>
          <a:lstStyle/>
          <a:p>
            <a:pPr>
              <a:spcBef>
                <a:spcPts val="600"/>
              </a:spcBef>
              <a:buFont typeface="Courier New" pitchFamily="49" charset="0"/>
              <a:buChar char="o"/>
            </a:pPr>
            <a:r>
              <a:rPr lang="en-US" sz="2800" b="1" dirty="0" smtClean="0"/>
              <a:t> Flat field &amp; concrete pad </a:t>
            </a:r>
            <a:r>
              <a:rPr lang="en-US" sz="2800" dirty="0" smtClean="0"/>
              <a:t>= well-behaved multipath environment</a:t>
            </a:r>
          </a:p>
          <a:p>
            <a:pPr>
              <a:spcBef>
                <a:spcPts val="600"/>
              </a:spcBef>
              <a:buFont typeface="Courier New" pitchFamily="49" charset="0"/>
              <a:buChar char="o"/>
            </a:pPr>
            <a:r>
              <a:rPr lang="en-US" sz="2800" dirty="0" smtClean="0"/>
              <a:t> </a:t>
            </a:r>
            <a:r>
              <a:rPr lang="en-US" sz="2800" b="1" dirty="0" smtClean="0"/>
              <a:t>5 meter baseline </a:t>
            </a:r>
            <a:r>
              <a:rPr lang="en-US" sz="2800" dirty="0" smtClean="0"/>
              <a:t>(N-S orientation)</a:t>
            </a:r>
          </a:p>
          <a:p>
            <a:pPr lvl="1">
              <a:spcBef>
                <a:spcPts val="600"/>
              </a:spcBef>
              <a:buFont typeface="Wingdings" pitchFamily="2" charset="2"/>
              <a:buChar char="§"/>
            </a:pPr>
            <a:r>
              <a:rPr lang="en-US" sz="2800" dirty="0" smtClean="0"/>
              <a:t> precise baseline from survey</a:t>
            </a:r>
          </a:p>
          <a:p>
            <a:pPr lvl="1">
              <a:spcBef>
                <a:spcPts val="600"/>
              </a:spcBef>
              <a:buFont typeface="Wingdings" pitchFamily="2" charset="2"/>
              <a:buChar char="§"/>
            </a:pPr>
            <a:r>
              <a:rPr lang="en-US" sz="2800" dirty="0" smtClean="0"/>
              <a:t> baseline orientation used to fix robot reference frame</a:t>
            </a:r>
          </a:p>
        </p:txBody>
      </p:sp>
      <p:pic>
        <p:nvPicPr>
          <p:cNvPr id="52" name="Picture 51" descr="DSCF0324.jpg"/>
          <p:cNvPicPr>
            <a:picLocks noChangeAspect="1"/>
          </p:cNvPicPr>
          <p:nvPr/>
        </p:nvPicPr>
        <p:blipFill>
          <a:blip r:embed="rId8" cstate="print"/>
          <a:stretch>
            <a:fillRect/>
          </a:stretch>
        </p:blipFill>
        <p:spPr>
          <a:xfrm>
            <a:off x="19507200" y="7772400"/>
            <a:ext cx="4572000" cy="3429000"/>
          </a:xfrm>
          <a:prstGeom prst="rect">
            <a:avLst/>
          </a:prstGeom>
          <a:ln>
            <a:noFill/>
          </a:ln>
          <a:effectLst>
            <a:outerShdw blurRad="292100" dist="139700" dir="2700000" algn="tl" rotWithShape="0">
              <a:srgbClr val="333333">
                <a:alpha val="65000"/>
              </a:srgbClr>
            </a:outerShdw>
          </a:effectLst>
        </p:spPr>
      </p:pic>
      <p:sp>
        <p:nvSpPr>
          <p:cNvPr id="55" name="Text Box 174"/>
          <p:cNvSpPr txBox="1">
            <a:spLocks noChangeArrowheads="1"/>
          </p:cNvSpPr>
          <p:nvPr/>
        </p:nvSpPr>
        <p:spPr bwMode="auto">
          <a:xfrm>
            <a:off x="22402800" y="16764000"/>
            <a:ext cx="4572000" cy="1200329"/>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600" dirty="0" smtClean="0"/>
              <a:t>Data Reduction and Solution</a:t>
            </a:r>
            <a:endParaRPr lang="en-US" sz="3600" dirty="0"/>
          </a:p>
        </p:txBody>
      </p:sp>
      <p:sp>
        <p:nvSpPr>
          <p:cNvPr id="94" name="TextBox 93"/>
          <p:cNvSpPr txBox="1"/>
          <p:nvPr/>
        </p:nvSpPr>
        <p:spPr>
          <a:xfrm>
            <a:off x="22250400" y="30937200"/>
            <a:ext cx="1295400" cy="1015663"/>
          </a:xfrm>
          <a:prstGeom prst="rect">
            <a:avLst/>
          </a:prstGeom>
          <a:noFill/>
        </p:spPr>
        <p:txBody>
          <a:bodyPr wrap="square" rtlCol="0">
            <a:spAutoFit/>
          </a:bodyPr>
          <a:lstStyle/>
          <a:p>
            <a:pPr algn="ctr"/>
            <a:r>
              <a:rPr lang="en-US" sz="2000" dirty="0" smtClean="0"/>
              <a:t>Fixed reference antenna</a:t>
            </a:r>
            <a:endParaRPr lang="en-US" sz="2000" dirty="0"/>
          </a:p>
        </p:txBody>
      </p:sp>
      <p:sp>
        <p:nvSpPr>
          <p:cNvPr id="95" name="TextBox 94"/>
          <p:cNvSpPr txBox="1"/>
          <p:nvPr/>
        </p:nvSpPr>
        <p:spPr>
          <a:xfrm>
            <a:off x="24993600" y="31165800"/>
            <a:ext cx="1295400" cy="707886"/>
          </a:xfrm>
          <a:prstGeom prst="rect">
            <a:avLst/>
          </a:prstGeom>
          <a:noFill/>
        </p:spPr>
        <p:txBody>
          <a:bodyPr wrap="square" rtlCol="0">
            <a:spAutoFit/>
          </a:bodyPr>
          <a:lstStyle/>
          <a:p>
            <a:pPr algn="ctr"/>
            <a:r>
              <a:rPr lang="en-US" sz="2000" dirty="0" smtClean="0"/>
              <a:t>Test antenna</a:t>
            </a:r>
            <a:endParaRPr lang="en-US" sz="2000" dirty="0"/>
          </a:p>
        </p:txBody>
      </p:sp>
      <p:sp>
        <p:nvSpPr>
          <p:cNvPr id="99" name="TextBox 98"/>
          <p:cNvSpPr txBox="1"/>
          <p:nvPr/>
        </p:nvSpPr>
        <p:spPr>
          <a:xfrm>
            <a:off x="15849600" y="29021544"/>
            <a:ext cx="6096000" cy="2677656"/>
          </a:xfrm>
          <a:prstGeom prst="rect">
            <a:avLst/>
          </a:prstGeom>
          <a:noFill/>
        </p:spPr>
        <p:txBody>
          <a:bodyPr wrap="square" rtlCol="0">
            <a:spAutoFit/>
          </a:bodyPr>
          <a:lstStyle/>
          <a:p>
            <a:pPr algn="r"/>
            <a:r>
              <a:rPr lang="en-US" sz="2400" i="1" dirty="0" smtClean="0">
                <a:latin typeface="Times" pitchFamily="18" charset="0"/>
              </a:rPr>
              <a:t>The robot moves the test antenna between two closely spaced times.  During that time interval the satellite has moved a negligible amount.  Therefore </a:t>
            </a:r>
            <a:r>
              <a:rPr lang="en-US" sz="2400" i="1" dirty="0" smtClean="0">
                <a:solidFill>
                  <a:srgbClr val="FF0000"/>
                </a:solidFill>
                <a:latin typeface="Times" pitchFamily="18" charset="0"/>
              </a:rPr>
              <a:t>multipath</a:t>
            </a:r>
            <a:r>
              <a:rPr lang="en-US" sz="2400" i="1" dirty="0" smtClean="0">
                <a:latin typeface="Times" pitchFamily="18" charset="0"/>
              </a:rPr>
              <a:t> and PCO/PCV at the reference antenna are unchanged, and drop out when observations at the two times are differenced.</a:t>
            </a:r>
            <a:endParaRPr lang="en-US" sz="2400" i="1" dirty="0">
              <a:latin typeface="Times" pitchFamily="18" charset="0"/>
            </a:endParaRPr>
          </a:p>
        </p:txBody>
      </p:sp>
      <p:grpSp>
        <p:nvGrpSpPr>
          <p:cNvPr id="56" name="Group 55"/>
          <p:cNvGrpSpPr>
            <a:grpSpLocks noChangeAspect="1"/>
          </p:cNvGrpSpPr>
          <p:nvPr/>
        </p:nvGrpSpPr>
        <p:grpSpPr>
          <a:xfrm>
            <a:off x="21945600" y="30265812"/>
            <a:ext cx="4852224" cy="466613"/>
            <a:chOff x="4433760" y="3498124"/>
            <a:chExt cx="3594240" cy="345639"/>
          </a:xfrm>
        </p:grpSpPr>
        <p:grpSp>
          <p:nvGrpSpPr>
            <p:cNvPr id="57" name="Group 8"/>
            <p:cNvGrpSpPr/>
            <p:nvPr/>
          </p:nvGrpSpPr>
          <p:grpSpPr>
            <a:xfrm>
              <a:off x="4917600" y="3498127"/>
              <a:ext cx="1036800" cy="345636"/>
              <a:chOff x="5802312" y="2713037"/>
              <a:chExt cx="1143000" cy="381000"/>
            </a:xfrm>
            <a:solidFill>
              <a:schemeClr val="accent2"/>
            </a:solidFill>
          </p:grpSpPr>
          <p:sp>
            <p:nvSpPr>
              <p:cNvPr id="76" name="Oval 6"/>
              <p:cNvSpPr/>
              <p:nvPr/>
            </p:nvSpPr>
            <p:spPr>
              <a:xfrm>
                <a:off x="6183312" y="2713037"/>
                <a:ext cx="381000" cy="304800"/>
              </a:xfrm>
              <a:prstGeom prst="ellipse">
                <a:avLst/>
              </a:prstGeom>
              <a:solidFill>
                <a:schemeClr val="accent1">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802312" y="2865437"/>
                <a:ext cx="1143000" cy="228600"/>
              </a:xfrm>
              <a:prstGeom prst="rect">
                <a:avLst/>
              </a:prstGeom>
              <a:solidFill>
                <a:schemeClr val="accent1">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Connector 57"/>
            <p:cNvCxnSpPr/>
            <p:nvPr/>
          </p:nvCxnSpPr>
          <p:spPr>
            <a:xfrm>
              <a:off x="4433760" y="3843763"/>
              <a:ext cx="359424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65" name="Group 9"/>
            <p:cNvGrpSpPr/>
            <p:nvPr/>
          </p:nvGrpSpPr>
          <p:grpSpPr>
            <a:xfrm>
              <a:off x="6852961" y="3498124"/>
              <a:ext cx="1036800" cy="345636"/>
              <a:chOff x="5802312" y="2713037"/>
              <a:chExt cx="1143000" cy="381000"/>
            </a:xfrm>
            <a:solidFill>
              <a:schemeClr val="accent2"/>
            </a:solidFill>
          </p:grpSpPr>
          <p:sp>
            <p:nvSpPr>
              <p:cNvPr id="74" name="Oval 73"/>
              <p:cNvSpPr/>
              <p:nvPr/>
            </p:nvSpPr>
            <p:spPr>
              <a:xfrm>
                <a:off x="6183312" y="2713037"/>
                <a:ext cx="381000" cy="304800"/>
              </a:xfrm>
              <a:prstGeom prst="ellipse">
                <a:avLst/>
              </a:prstGeom>
              <a:solidFill>
                <a:schemeClr val="accent1">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5802312" y="2865437"/>
                <a:ext cx="1143000" cy="228600"/>
              </a:xfrm>
              <a:prstGeom prst="rect">
                <a:avLst/>
              </a:prstGeom>
              <a:solidFill>
                <a:schemeClr val="accent1">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Freeform 95"/>
          <p:cNvSpPr>
            <a:spLocks noChangeAspect="1"/>
          </p:cNvSpPr>
          <p:nvPr/>
        </p:nvSpPr>
        <p:spPr>
          <a:xfrm>
            <a:off x="23698200" y="28194000"/>
            <a:ext cx="3352800" cy="1350403"/>
          </a:xfrm>
          <a:custGeom>
            <a:avLst/>
            <a:gdLst>
              <a:gd name="connsiteX0" fmla="*/ 0 w 3419475"/>
              <a:gd name="connsiteY0" fmla="*/ 11112 h 1611312"/>
              <a:gd name="connsiteX1" fmla="*/ 1381125 w 3419475"/>
              <a:gd name="connsiteY1" fmla="*/ 134937 h 1611312"/>
              <a:gd name="connsiteX2" fmla="*/ 2647950 w 3419475"/>
              <a:gd name="connsiteY2" fmla="*/ 820737 h 1611312"/>
              <a:gd name="connsiteX3" fmla="*/ 3419475 w 3419475"/>
              <a:gd name="connsiteY3" fmla="*/ 1611312 h 1611312"/>
              <a:gd name="connsiteX4" fmla="*/ 3419475 w 3419475"/>
              <a:gd name="connsiteY4" fmla="*/ 1611312 h 1611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9475" h="1611312">
                <a:moveTo>
                  <a:pt x="0" y="11112"/>
                </a:moveTo>
                <a:cubicBezTo>
                  <a:pt x="469900" y="5556"/>
                  <a:pt x="939800" y="0"/>
                  <a:pt x="1381125" y="134937"/>
                </a:cubicBezTo>
                <a:cubicBezTo>
                  <a:pt x="1822450" y="269874"/>
                  <a:pt x="2308225" y="574675"/>
                  <a:pt x="2647950" y="820737"/>
                </a:cubicBezTo>
                <a:cubicBezTo>
                  <a:pt x="2987675" y="1066799"/>
                  <a:pt x="3419475" y="1611312"/>
                  <a:pt x="3419475" y="1611312"/>
                </a:cubicBezTo>
                <a:lnTo>
                  <a:pt x="3419475" y="1611312"/>
                </a:lnTo>
              </a:path>
            </a:pathLst>
          </a:cu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8" name="Group 52"/>
          <p:cNvGrpSpPr>
            <a:grpSpLocks noChangeAspect="1"/>
          </p:cNvGrpSpPr>
          <p:nvPr/>
        </p:nvGrpSpPr>
        <p:grpSpPr>
          <a:xfrm>
            <a:off x="23248622" y="28159823"/>
            <a:ext cx="4070735" cy="2970629"/>
            <a:chOff x="5649912" y="5392831"/>
            <a:chExt cx="3324224" cy="2425606"/>
          </a:xfrm>
        </p:grpSpPr>
        <p:grpSp>
          <p:nvGrpSpPr>
            <p:cNvPr id="79" name="Group 34"/>
            <p:cNvGrpSpPr/>
            <p:nvPr/>
          </p:nvGrpSpPr>
          <p:grpSpPr>
            <a:xfrm rot="3261994">
              <a:off x="7229473" y="7056437"/>
              <a:ext cx="1143000" cy="381000"/>
              <a:chOff x="5802312" y="2713037"/>
              <a:chExt cx="1143000" cy="381000"/>
            </a:xfrm>
            <a:solidFill>
              <a:schemeClr val="accent2"/>
            </a:solidFill>
          </p:grpSpPr>
          <p:sp>
            <p:nvSpPr>
              <p:cNvPr id="92" name="Oval 91"/>
              <p:cNvSpPr/>
              <p:nvPr/>
            </p:nvSpPr>
            <p:spPr>
              <a:xfrm>
                <a:off x="6183312" y="2713037"/>
                <a:ext cx="381000" cy="304800"/>
              </a:xfrm>
              <a:prstGeom prst="ellipse">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5802312" y="2865437"/>
                <a:ext cx="1143000" cy="228600"/>
              </a:xfrm>
              <a:prstGeom prst="rect">
                <a:avLst/>
              </a:prstGeom>
              <a:grp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37"/>
            <p:cNvGrpSpPr/>
            <p:nvPr/>
          </p:nvGrpSpPr>
          <p:grpSpPr>
            <a:xfrm rot="1417118">
              <a:off x="7143498" y="5392831"/>
              <a:ext cx="762004" cy="457204"/>
              <a:chOff x="8739378" y="2117147"/>
              <a:chExt cx="762004" cy="457204"/>
            </a:xfrm>
            <a:solidFill>
              <a:schemeClr val="bg1">
                <a:lumMod val="85000"/>
              </a:schemeClr>
            </a:solidFill>
          </p:grpSpPr>
          <p:sp>
            <p:nvSpPr>
              <p:cNvPr id="89" name="Oval 88"/>
              <p:cNvSpPr/>
              <p:nvPr/>
            </p:nvSpPr>
            <p:spPr>
              <a:xfrm>
                <a:off x="8967988" y="2193350"/>
                <a:ext cx="304800" cy="3048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9272782" y="2117151"/>
                <a:ext cx="228600" cy="45720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739378" y="2117147"/>
                <a:ext cx="228600" cy="457200"/>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rot="5400000">
              <a:off x="5343523" y="6008687"/>
              <a:ext cx="1524000" cy="876300"/>
            </a:xfrm>
            <a:prstGeom prst="straightConnector1">
              <a:avLst/>
            </a:prstGeom>
            <a:ln w="2857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10800000" flipV="1">
              <a:off x="7859712" y="7056581"/>
              <a:ext cx="1114424" cy="15225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83" name="Group 43"/>
            <p:cNvGrpSpPr/>
            <p:nvPr/>
          </p:nvGrpSpPr>
          <p:grpSpPr>
            <a:xfrm rot="1417118">
              <a:off x="7205728" y="5455046"/>
              <a:ext cx="762008" cy="457202"/>
              <a:chOff x="8564245" y="2199256"/>
              <a:chExt cx="762008" cy="457202"/>
            </a:xfrm>
          </p:grpSpPr>
          <p:sp>
            <p:nvSpPr>
              <p:cNvPr id="86" name="Oval 85"/>
              <p:cNvSpPr/>
              <p:nvPr/>
            </p:nvSpPr>
            <p:spPr>
              <a:xfrm>
                <a:off x="8792844" y="2275458"/>
                <a:ext cx="304800" cy="30480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097653" y="2199256"/>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564245" y="2199258"/>
                <a:ext cx="228600" cy="457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p:cNvCxnSpPr/>
            <p:nvPr/>
          </p:nvCxnSpPr>
          <p:spPr>
            <a:xfrm flipH="1">
              <a:off x="5649912" y="5706951"/>
              <a:ext cx="1008062" cy="15018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745413" y="6256338"/>
              <a:ext cx="1066799"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0" name="Straight Arrow Connector 99"/>
          <p:cNvCxnSpPr>
            <a:cxnSpLocks noChangeAspect="1"/>
          </p:cNvCxnSpPr>
          <p:nvPr/>
        </p:nvCxnSpPr>
        <p:spPr>
          <a:xfrm flipH="1">
            <a:off x="23850600" y="28956000"/>
            <a:ext cx="1481327" cy="22109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noChangeAspect="1"/>
            <a:endCxn id="76" idx="0"/>
          </p:cNvCxnSpPr>
          <p:nvPr/>
        </p:nvCxnSpPr>
        <p:spPr>
          <a:xfrm flipH="1" flipV="1">
            <a:off x="23298624" y="30265816"/>
            <a:ext cx="572217" cy="8877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838200" y="11277600"/>
            <a:ext cx="5791200" cy="5416868"/>
          </a:xfrm>
          <a:prstGeom prst="rect">
            <a:avLst/>
          </a:prstGeom>
          <a:noFill/>
        </p:spPr>
        <p:txBody>
          <a:bodyPr wrap="square" rtlCol="0">
            <a:spAutoFit/>
          </a:bodyPr>
          <a:lstStyle/>
          <a:p>
            <a:pPr>
              <a:spcBef>
                <a:spcPts val="600"/>
              </a:spcBef>
            </a:pPr>
            <a:r>
              <a:rPr lang="en-US" sz="3200" dirty="0" smtClean="0"/>
              <a:t>A full calibration is the sum of </a:t>
            </a:r>
            <a:r>
              <a:rPr lang="en-US" sz="3200" b="1" dirty="0" smtClean="0"/>
              <a:t>two different components:</a:t>
            </a:r>
          </a:p>
          <a:p>
            <a:pPr lvl="1">
              <a:spcBef>
                <a:spcPts val="600"/>
              </a:spcBef>
              <a:buFont typeface="Arial" pitchFamily="34" charset="0"/>
              <a:buChar char="•"/>
            </a:pPr>
            <a:r>
              <a:rPr lang="en-US" sz="2800" b="1" dirty="0" smtClean="0"/>
              <a:t> </a:t>
            </a:r>
            <a:r>
              <a:rPr lang="en-US" sz="2800" b="1" dirty="0" smtClean="0">
                <a:solidFill>
                  <a:srgbClr val="FF0000"/>
                </a:solidFill>
              </a:rPr>
              <a:t>PCO</a:t>
            </a:r>
            <a:r>
              <a:rPr lang="en-US" sz="2800" b="1" dirty="0" smtClean="0"/>
              <a:t> (phase center offset)</a:t>
            </a:r>
            <a:endParaRPr lang="en-US" sz="2800" dirty="0" smtClean="0"/>
          </a:p>
          <a:p>
            <a:pPr lvl="2">
              <a:spcBef>
                <a:spcPts val="600"/>
              </a:spcBef>
              <a:buFont typeface="Arial" pitchFamily="34" charset="0"/>
              <a:buChar char="•"/>
            </a:pPr>
            <a:r>
              <a:rPr lang="en-US" sz="2400" dirty="0" smtClean="0"/>
              <a:t> Point in space relative to physical, easily </a:t>
            </a:r>
            <a:r>
              <a:rPr lang="en-US" sz="2400" dirty="0" err="1" smtClean="0"/>
              <a:t>ID’ed</a:t>
            </a:r>
            <a:r>
              <a:rPr lang="en-US" sz="2400" dirty="0" smtClean="0"/>
              <a:t> and accessible ARP</a:t>
            </a:r>
          </a:p>
          <a:p>
            <a:pPr lvl="2">
              <a:spcBef>
                <a:spcPts val="600"/>
              </a:spcBef>
              <a:buFont typeface="Arial" pitchFamily="34" charset="0"/>
              <a:buChar char="•"/>
            </a:pPr>
            <a:r>
              <a:rPr lang="en-US" sz="2400" dirty="0" smtClean="0"/>
              <a:t>  Given as NEU in antenna frame</a:t>
            </a:r>
          </a:p>
          <a:p>
            <a:pPr lvl="1">
              <a:spcBef>
                <a:spcPts val="600"/>
              </a:spcBef>
              <a:buFont typeface="Arial" pitchFamily="34" charset="0"/>
              <a:buChar char="•"/>
            </a:pPr>
            <a:r>
              <a:rPr lang="en-US" sz="2800" b="1" dirty="0" smtClean="0"/>
              <a:t> </a:t>
            </a:r>
            <a:r>
              <a:rPr lang="en-US" sz="2800" b="1" dirty="0" smtClean="0">
                <a:solidFill>
                  <a:srgbClr val="FF0000"/>
                </a:solidFill>
              </a:rPr>
              <a:t>PCV</a:t>
            </a:r>
            <a:r>
              <a:rPr lang="en-US" sz="2800" b="1" dirty="0" smtClean="0"/>
              <a:t> (phase center variations)</a:t>
            </a:r>
            <a:endParaRPr lang="en-US" sz="2800" dirty="0" smtClean="0"/>
          </a:p>
          <a:p>
            <a:pPr lvl="2">
              <a:spcBef>
                <a:spcPts val="600"/>
              </a:spcBef>
              <a:buFont typeface="Arial" pitchFamily="34" charset="0"/>
              <a:buChar char="•"/>
            </a:pPr>
            <a:r>
              <a:rPr lang="en-US" sz="2400" dirty="0" smtClean="0"/>
              <a:t> Relative to PCO</a:t>
            </a:r>
          </a:p>
          <a:p>
            <a:pPr lvl="2">
              <a:spcBef>
                <a:spcPts val="600"/>
              </a:spcBef>
              <a:buFont typeface="Arial" pitchFamily="34" charset="0"/>
              <a:buChar char="•"/>
            </a:pPr>
            <a:r>
              <a:rPr lang="en-US" sz="2400" dirty="0" smtClean="0"/>
              <a:t> Depends on direction of incoming satellite signal</a:t>
            </a:r>
            <a:endParaRPr lang="en-US" sz="2400" dirty="0"/>
          </a:p>
        </p:txBody>
      </p:sp>
      <p:sp>
        <p:nvSpPr>
          <p:cNvPr id="110" name="Line 169"/>
          <p:cNvSpPr>
            <a:spLocks noChangeShapeType="1"/>
          </p:cNvSpPr>
          <p:nvPr/>
        </p:nvSpPr>
        <p:spPr bwMode="auto">
          <a:xfrm>
            <a:off x="914400" y="25527000"/>
            <a:ext cx="14173200" cy="0"/>
          </a:xfrm>
          <a:prstGeom prst="line">
            <a:avLst/>
          </a:prstGeom>
          <a:noFill/>
          <a:ln w="76200">
            <a:solidFill>
              <a:srgbClr val="FFC000"/>
            </a:solidFill>
            <a:round/>
            <a:headEnd/>
            <a:tailEnd/>
          </a:ln>
          <a:effectLst/>
        </p:spPr>
        <p:txBody>
          <a:bodyPr/>
          <a:lstStyle/>
          <a:p>
            <a:endParaRPr lang="en-US"/>
          </a:p>
        </p:txBody>
      </p:sp>
      <p:grpSp>
        <p:nvGrpSpPr>
          <p:cNvPr id="123" name="Group 122"/>
          <p:cNvGrpSpPr/>
          <p:nvPr/>
        </p:nvGrpSpPr>
        <p:grpSpPr>
          <a:xfrm>
            <a:off x="20040600" y="5010150"/>
            <a:ext cx="3276600" cy="2457450"/>
            <a:chOff x="22098000" y="4495800"/>
            <a:chExt cx="3276600" cy="2457450"/>
          </a:xfrm>
        </p:grpSpPr>
        <p:pic>
          <p:nvPicPr>
            <p:cNvPr id="1038" name="Picture 14" descr="C:\Documents and Settings\andria.bilich\My Documents\antcal\photos\ptu 10cm extension pict\Looking north.jpg"/>
            <p:cNvPicPr>
              <a:picLocks noChangeAspect="1" noChangeArrowheads="1"/>
            </p:cNvPicPr>
            <p:nvPr/>
          </p:nvPicPr>
          <p:blipFill>
            <a:blip r:embed="rId9" cstate="print"/>
            <a:srcRect/>
            <a:stretch>
              <a:fillRect/>
            </a:stretch>
          </p:blipFill>
          <p:spPr bwMode="auto">
            <a:xfrm>
              <a:off x="22098000" y="4495800"/>
              <a:ext cx="3276600" cy="2457450"/>
            </a:xfrm>
            <a:prstGeom prst="rect">
              <a:avLst/>
            </a:prstGeom>
            <a:ln>
              <a:noFill/>
            </a:ln>
            <a:effectLst>
              <a:outerShdw blurRad="292100" dist="139700" dir="2700000" algn="tl" rotWithShape="0">
                <a:srgbClr val="333333">
                  <a:alpha val="65000"/>
                </a:srgbClr>
              </a:outerShdw>
            </a:effectLst>
          </p:spPr>
        </p:pic>
        <p:sp>
          <p:nvSpPr>
            <p:cNvPr id="111" name="TextBox 110"/>
            <p:cNvSpPr txBox="1"/>
            <p:nvPr/>
          </p:nvSpPr>
          <p:spPr>
            <a:xfrm>
              <a:off x="22098000" y="6019800"/>
              <a:ext cx="685800" cy="923330"/>
            </a:xfrm>
            <a:prstGeom prst="rect">
              <a:avLst/>
            </a:prstGeom>
            <a:noFill/>
          </p:spPr>
          <p:txBody>
            <a:bodyPr wrap="square" rtlCol="0">
              <a:spAutoFit/>
            </a:bodyPr>
            <a:lstStyle/>
            <a:p>
              <a:r>
                <a:rPr lang="en-US" sz="5400" b="1" dirty="0" smtClean="0">
                  <a:solidFill>
                    <a:schemeClr val="bg1"/>
                  </a:solidFill>
                </a:rPr>
                <a:t>N</a:t>
              </a:r>
              <a:endParaRPr lang="en-US" sz="5400" b="1" dirty="0">
                <a:solidFill>
                  <a:schemeClr val="bg1"/>
                </a:solidFill>
              </a:endParaRPr>
            </a:p>
          </p:txBody>
        </p:sp>
      </p:grpSp>
      <p:grpSp>
        <p:nvGrpSpPr>
          <p:cNvPr id="128" name="Group 127"/>
          <p:cNvGrpSpPr/>
          <p:nvPr/>
        </p:nvGrpSpPr>
        <p:grpSpPr>
          <a:xfrm>
            <a:off x="20040600" y="11582400"/>
            <a:ext cx="3276600" cy="2533650"/>
            <a:chOff x="20193000" y="11563350"/>
            <a:chExt cx="3276600" cy="2533650"/>
          </a:xfrm>
        </p:grpSpPr>
        <p:pic>
          <p:nvPicPr>
            <p:cNvPr id="1035" name="Picture 11" descr="C:\Documents and Settings\andria.bilich\My Documents\antcal\photos\ptu 10cm extension pict\Looking south.jpg"/>
            <p:cNvPicPr>
              <a:picLocks noChangeAspect="1" noChangeArrowheads="1"/>
            </p:cNvPicPr>
            <p:nvPr/>
          </p:nvPicPr>
          <p:blipFill>
            <a:blip r:embed="rId10" cstate="print"/>
            <a:srcRect/>
            <a:stretch>
              <a:fillRect/>
            </a:stretch>
          </p:blipFill>
          <p:spPr bwMode="auto">
            <a:xfrm>
              <a:off x="20193000" y="11563350"/>
              <a:ext cx="3276600" cy="2457450"/>
            </a:xfrm>
            <a:prstGeom prst="rect">
              <a:avLst/>
            </a:prstGeom>
            <a:ln>
              <a:noFill/>
            </a:ln>
            <a:effectLst>
              <a:outerShdw blurRad="292100" dist="139700" dir="2700000" algn="tl" rotWithShape="0">
                <a:srgbClr val="333333">
                  <a:alpha val="65000"/>
                </a:srgbClr>
              </a:outerShdw>
            </a:effectLst>
          </p:spPr>
        </p:pic>
        <p:sp>
          <p:nvSpPr>
            <p:cNvPr id="112" name="TextBox 111"/>
            <p:cNvSpPr txBox="1"/>
            <p:nvPr/>
          </p:nvSpPr>
          <p:spPr>
            <a:xfrm>
              <a:off x="20193000" y="13173670"/>
              <a:ext cx="685800" cy="923330"/>
            </a:xfrm>
            <a:prstGeom prst="rect">
              <a:avLst/>
            </a:prstGeom>
            <a:noFill/>
          </p:spPr>
          <p:txBody>
            <a:bodyPr wrap="square" rtlCol="0">
              <a:spAutoFit/>
            </a:bodyPr>
            <a:lstStyle/>
            <a:p>
              <a:r>
                <a:rPr lang="en-US" sz="5400" b="1" dirty="0" smtClean="0">
                  <a:solidFill>
                    <a:schemeClr val="bg1"/>
                  </a:solidFill>
                </a:rPr>
                <a:t>S</a:t>
              </a:r>
              <a:endParaRPr lang="en-US" sz="5400" b="1" dirty="0">
                <a:solidFill>
                  <a:schemeClr val="bg1"/>
                </a:solidFill>
              </a:endParaRPr>
            </a:p>
          </p:txBody>
        </p:sp>
      </p:grpSp>
      <p:grpSp>
        <p:nvGrpSpPr>
          <p:cNvPr id="124" name="Group 123"/>
          <p:cNvGrpSpPr/>
          <p:nvPr/>
        </p:nvGrpSpPr>
        <p:grpSpPr>
          <a:xfrm>
            <a:off x="24384000" y="8229600"/>
            <a:ext cx="3276600" cy="2457450"/>
            <a:chOff x="27203400" y="8153400"/>
            <a:chExt cx="3276600" cy="2457450"/>
          </a:xfrm>
        </p:grpSpPr>
        <p:pic>
          <p:nvPicPr>
            <p:cNvPr id="1037" name="Picture 13" descr="C:\Documents and Settings\andria.bilich\My Documents\antcal\photos\ptu 10cm extension pict\Looking East.jpg"/>
            <p:cNvPicPr>
              <a:picLocks noChangeAspect="1" noChangeArrowheads="1"/>
            </p:cNvPicPr>
            <p:nvPr/>
          </p:nvPicPr>
          <p:blipFill>
            <a:blip r:embed="rId11" cstate="print"/>
            <a:srcRect/>
            <a:stretch>
              <a:fillRect/>
            </a:stretch>
          </p:blipFill>
          <p:spPr bwMode="auto">
            <a:xfrm>
              <a:off x="27203400" y="8153400"/>
              <a:ext cx="3276600" cy="2457450"/>
            </a:xfrm>
            <a:prstGeom prst="rect">
              <a:avLst/>
            </a:prstGeom>
            <a:ln>
              <a:noFill/>
            </a:ln>
            <a:effectLst>
              <a:outerShdw blurRad="292100" dist="139700" dir="2700000" algn="tl" rotWithShape="0">
                <a:srgbClr val="333333">
                  <a:alpha val="65000"/>
                </a:srgbClr>
              </a:outerShdw>
            </a:effectLst>
          </p:spPr>
        </p:pic>
        <p:sp>
          <p:nvSpPr>
            <p:cNvPr id="113" name="TextBox 112"/>
            <p:cNvSpPr txBox="1"/>
            <p:nvPr/>
          </p:nvSpPr>
          <p:spPr>
            <a:xfrm>
              <a:off x="27279600" y="9601200"/>
              <a:ext cx="685800" cy="923330"/>
            </a:xfrm>
            <a:prstGeom prst="rect">
              <a:avLst/>
            </a:prstGeom>
            <a:noFill/>
          </p:spPr>
          <p:txBody>
            <a:bodyPr wrap="square" rtlCol="0">
              <a:spAutoFit/>
            </a:bodyPr>
            <a:lstStyle/>
            <a:p>
              <a:r>
                <a:rPr lang="en-US" sz="5400" b="1" dirty="0" smtClean="0">
                  <a:solidFill>
                    <a:schemeClr val="bg1"/>
                  </a:solidFill>
                </a:rPr>
                <a:t>E</a:t>
              </a:r>
              <a:endParaRPr lang="en-US" sz="5400" b="1" dirty="0">
                <a:solidFill>
                  <a:schemeClr val="bg1"/>
                </a:solidFill>
              </a:endParaRPr>
            </a:p>
          </p:txBody>
        </p:sp>
      </p:grpSp>
      <p:grpSp>
        <p:nvGrpSpPr>
          <p:cNvPr id="125" name="Group 124"/>
          <p:cNvGrpSpPr/>
          <p:nvPr/>
        </p:nvGrpSpPr>
        <p:grpSpPr>
          <a:xfrm>
            <a:off x="15925800" y="8153400"/>
            <a:ext cx="3276600" cy="2457450"/>
            <a:chOff x="16992600" y="8153400"/>
            <a:chExt cx="3276600" cy="2457450"/>
          </a:xfrm>
        </p:grpSpPr>
        <p:pic>
          <p:nvPicPr>
            <p:cNvPr id="1034" name="Picture 10" descr="C:\Documents and Settings\andria.bilich\My Documents\antcal\photos\ptu 10cm extension pict\looking west.jpg"/>
            <p:cNvPicPr>
              <a:picLocks noChangeAspect="1" noChangeArrowheads="1"/>
            </p:cNvPicPr>
            <p:nvPr/>
          </p:nvPicPr>
          <p:blipFill>
            <a:blip r:embed="rId12" cstate="print"/>
            <a:srcRect/>
            <a:stretch>
              <a:fillRect/>
            </a:stretch>
          </p:blipFill>
          <p:spPr bwMode="auto">
            <a:xfrm>
              <a:off x="16992600" y="8153400"/>
              <a:ext cx="3276600" cy="2457450"/>
            </a:xfrm>
            <a:prstGeom prst="rect">
              <a:avLst/>
            </a:prstGeom>
            <a:ln>
              <a:noFill/>
            </a:ln>
            <a:effectLst>
              <a:outerShdw blurRad="292100" dist="139700" dir="2700000" algn="tl" rotWithShape="0">
                <a:srgbClr val="333333">
                  <a:alpha val="65000"/>
                </a:srgbClr>
              </a:outerShdw>
            </a:effectLst>
          </p:spPr>
        </p:pic>
        <p:sp>
          <p:nvSpPr>
            <p:cNvPr id="114" name="TextBox 113"/>
            <p:cNvSpPr txBox="1"/>
            <p:nvPr/>
          </p:nvSpPr>
          <p:spPr>
            <a:xfrm>
              <a:off x="17068800" y="9601200"/>
              <a:ext cx="685800" cy="923330"/>
            </a:xfrm>
            <a:prstGeom prst="rect">
              <a:avLst/>
            </a:prstGeom>
            <a:noFill/>
          </p:spPr>
          <p:txBody>
            <a:bodyPr wrap="square" rtlCol="0">
              <a:spAutoFit/>
            </a:bodyPr>
            <a:lstStyle/>
            <a:p>
              <a:r>
                <a:rPr lang="en-US" sz="5400" b="1" dirty="0" smtClean="0">
                  <a:solidFill>
                    <a:schemeClr val="bg1"/>
                  </a:solidFill>
                </a:rPr>
                <a:t>W</a:t>
              </a:r>
              <a:endParaRPr lang="en-US" sz="5400" b="1" dirty="0">
                <a:solidFill>
                  <a:schemeClr val="bg1"/>
                </a:solidFill>
              </a:endParaRPr>
            </a:p>
          </p:txBody>
        </p:sp>
      </p:grpSp>
      <p:sp>
        <p:nvSpPr>
          <p:cNvPr id="115" name="Text Box 174"/>
          <p:cNvSpPr txBox="1">
            <a:spLocks noChangeArrowheads="1"/>
          </p:cNvSpPr>
          <p:nvPr/>
        </p:nvSpPr>
        <p:spPr bwMode="auto">
          <a:xfrm>
            <a:off x="45072300" y="25755600"/>
            <a:ext cx="4800600" cy="1200329"/>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0"/>
              </a:spcBef>
            </a:pPr>
            <a:r>
              <a:rPr lang="en-US" sz="3600" dirty="0" smtClean="0"/>
              <a:t>References &amp; </a:t>
            </a:r>
          </a:p>
          <a:p>
            <a:pPr algn="ctr" defTabSz="3900488">
              <a:spcBef>
                <a:spcPts val="0"/>
              </a:spcBef>
            </a:pPr>
            <a:r>
              <a:rPr lang="en-US" sz="3600" dirty="0" smtClean="0"/>
              <a:t>Acknowledgements</a:t>
            </a:r>
            <a:endParaRPr lang="en-US" sz="3600" dirty="0"/>
          </a:p>
        </p:txBody>
      </p:sp>
      <p:sp>
        <p:nvSpPr>
          <p:cNvPr id="116" name="TextBox 115"/>
          <p:cNvSpPr txBox="1"/>
          <p:nvPr/>
        </p:nvSpPr>
        <p:spPr>
          <a:xfrm>
            <a:off x="44805600" y="27139642"/>
            <a:ext cx="5334000" cy="4770537"/>
          </a:xfrm>
          <a:prstGeom prst="rect">
            <a:avLst/>
          </a:prstGeom>
          <a:noFill/>
        </p:spPr>
        <p:txBody>
          <a:bodyPr wrap="square" rtlCol="0">
            <a:spAutoFit/>
          </a:bodyPr>
          <a:lstStyle/>
          <a:p>
            <a:pPr indent="-457200" algn="just">
              <a:spcBef>
                <a:spcPts val="1200"/>
              </a:spcBef>
            </a:pPr>
            <a:r>
              <a:rPr lang="en-US" sz="2000" dirty="0" smtClean="0"/>
              <a:t>Bilich A and GL Mader, </a:t>
            </a:r>
            <a:r>
              <a:rPr lang="en-US" sz="2000" i="1" dirty="0" smtClean="0"/>
              <a:t>GNSS Antenna Calibration at the National Geodetic Survey</a:t>
            </a:r>
            <a:r>
              <a:rPr lang="en-US" sz="2000" dirty="0" smtClean="0"/>
              <a:t>, </a:t>
            </a:r>
            <a:r>
              <a:rPr lang="en-US" sz="2000" b="1" dirty="0" smtClean="0"/>
              <a:t>Proceedings of ION GNSS 2010</a:t>
            </a:r>
            <a:r>
              <a:rPr lang="en-US" sz="2000" dirty="0" smtClean="0"/>
              <a:t>, Portland, OR, September 2010, pp. 1369-1377.</a:t>
            </a:r>
          </a:p>
          <a:p>
            <a:pPr indent="-457200" algn="just">
              <a:spcBef>
                <a:spcPts val="1200"/>
              </a:spcBef>
            </a:pPr>
            <a:r>
              <a:rPr lang="en-US" sz="1800" dirty="0" smtClean="0"/>
              <a:t>The authors thank many people at NGS (Steven </a:t>
            </a:r>
            <a:r>
              <a:rPr lang="en-US" sz="1800" dirty="0" err="1" smtClean="0"/>
              <a:t>Breidenbach</a:t>
            </a:r>
            <a:r>
              <a:rPr lang="en-US" sz="1800" dirty="0" smtClean="0"/>
              <a:t>, Hong Chen, Kendall </a:t>
            </a:r>
            <a:r>
              <a:rPr lang="en-US" sz="1800" dirty="0" err="1" smtClean="0"/>
              <a:t>Fancher</a:t>
            </a:r>
            <a:r>
              <a:rPr lang="en-US" sz="1800" dirty="0" smtClean="0"/>
              <a:t>, David </a:t>
            </a:r>
            <a:r>
              <a:rPr lang="en-US" sz="1800" dirty="0" err="1" smtClean="0"/>
              <a:t>Geitka</a:t>
            </a:r>
            <a:r>
              <a:rPr lang="en-US" sz="1800" dirty="0" smtClean="0"/>
              <a:t>, </a:t>
            </a:r>
            <a:r>
              <a:rPr lang="en-US" sz="1800" dirty="0" err="1" smtClean="0"/>
              <a:t>Heeyul</a:t>
            </a:r>
            <a:r>
              <a:rPr lang="en-US" sz="1800" dirty="0" smtClean="0"/>
              <a:t> Han, Dennis </a:t>
            </a:r>
            <a:r>
              <a:rPr lang="en-US" sz="1800" dirty="0" err="1" smtClean="0"/>
              <a:t>Lokken</a:t>
            </a:r>
            <a:r>
              <a:rPr lang="en-US" sz="1800" dirty="0" smtClean="0"/>
              <a:t>, Frank Marion, Jaya </a:t>
            </a:r>
            <a:r>
              <a:rPr lang="en-US" sz="1800" dirty="0" err="1" smtClean="0"/>
              <a:t>Neti</a:t>
            </a:r>
            <a:r>
              <a:rPr lang="en-US" sz="1800" dirty="0" smtClean="0"/>
              <a:t>, Giovanni </a:t>
            </a:r>
            <a:r>
              <a:rPr lang="en-US" sz="1800" dirty="0" err="1" smtClean="0"/>
              <a:t>Sella</a:t>
            </a:r>
            <a:r>
              <a:rPr lang="en-US" sz="1800" dirty="0" smtClean="0"/>
              <a:t>, Bruce Tran, </a:t>
            </a:r>
            <a:r>
              <a:rPr lang="en-US" sz="1800" dirty="0" err="1" smtClean="0"/>
              <a:t>Jarir</a:t>
            </a:r>
            <a:r>
              <a:rPr lang="en-US" sz="1800" dirty="0" smtClean="0"/>
              <a:t> </a:t>
            </a:r>
            <a:r>
              <a:rPr lang="en-US" sz="1800" dirty="0" err="1" smtClean="0"/>
              <a:t>Saleh</a:t>
            </a:r>
            <a:r>
              <a:rPr lang="en-US" sz="1800" dirty="0" smtClean="0"/>
              <a:t>, and Mark </a:t>
            </a:r>
            <a:r>
              <a:rPr lang="en-US" sz="1800" dirty="0" err="1" smtClean="0"/>
              <a:t>Schenewerk</a:t>
            </a:r>
            <a:r>
              <a:rPr lang="en-US" sz="1800" dirty="0" smtClean="0"/>
              <a:t>) and the IGS Antenna Working Group (Ralf Schmidt, Phillip </a:t>
            </a:r>
            <a:r>
              <a:rPr lang="en-US" sz="1800" dirty="0" err="1" smtClean="0"/>
              <a:t>Zeimetz</a:t>
            </a:r>
            <a:r>
              <a:rPr lang="en-US" sz="1800" dirty="0" smtClean="0"/>
              <a:t>, Martin Schmitz for contributions to this project.</a:t>
            </a:r>
          </a:p>
          <a:p>
            <a:pPr indent="-457200" algn="just">
              <a:spcBef>
                <a:spcPts val="1200"/>
              </a:spcBef>
            </a:pPr>
            <a:r>
              <a:rPr lang="en-US" sz="2000" dirty="0" smtClean="0"/>
              <a:t>Please see our website at </a:t>
            </a:r>
            <a:r>
              <a:rPr lang="en-US" sz="2000" dirty="0" smtClean="0">
                <a:hlinkClick r:id="rId13"/>
              </a:rPr>
              <a:t>http://www.ngs.noaa.gov/ANTCAL</a:t>
            </a:r>
            <a:r>
              <a:rPr lang="en-US" sz="2000" dirty="0" smtClean="0"/>
              <a:t> for more information</a:t>
            </a:r>
          </a:p>
        </p:txBody>
      </p:sp>
      <p:sp>
        <p:nvSpPr>
          <p:cNvPr id="135" name="TextBox 134"/>
          <p:cNvSpPr txBox="1"/>
          <p:nvPr/>
        </p:nvSpPr>
        <p:spPr>
          <a:xfrm>
            <a:off x="23088600" y="11166931"/>
            <a:ext cx="4800600" cy="5139869"/>
          </a:xfrm>
          <a:prstGeom prst="rect">
            <a:avLst/>
          </a:prstGeom>
          <a:noFill/>
        </p:spPr>
        <p:txBody>
          <a:bodyPr wrap="square" rtlCol="0">
            <a:spAutoFit/>
          </a:bodyPr>
          <a:lstStyle/>
          <a:p>
            <a:pPr lvl="1">
              <a:spcBef>
                <a:spcPts val="600"/>
              </a:spcBef>
              <a:buFont typeface="Courier New" pitchFamily="49" charset="0"/>
              <a:buChar char="o"/>
            </a:pPr>
            <a:r>
              <a:rPr lang="en-US" sz="2800" dirty="0" smtClean="0"/>
              <a:t> </a:t>
            </a:r>
            <a:r>
              <a:rPr lang="en-US" sz="2800" b="1" dirty="0" smtClean="0"/>
              <a:t>Robot </a:t>
            </a:r>
          </a:p>
          <a:p>
            <a:pPr lvl="1">
              <a:spcBef>
                <a:spcPts val="600"/>
              </a:spcBef>
              <a:buFont typeface="Wingdings" pitchFamily="2" charset="2"/>
              <a:buChar char="§"/>
            </a:pPr>
            <a:r>
              <a:rPr lang="en-US" sz="2800" dirty="0" smtClean="0"/>
              <a:t> 2-axis pan and tilt unit</a:t>
            </a:r>
          </a:p>
          <a:p>
            <a:pPr lvl="1">
              <a:spcBef>
                <a:spcPts val="600"/>
              </a:spcBef>
              <a:buFont typeface="Wingdings" pitchFamily="2" charset="2"/>
              <a:buChar char="§"/>
            </a:pPr>
            <a:r>
              <a:rPr lang="en-US" sz="2800" dirty="0" smtClean="0"/>
              <a:t> rotation arm = 10.77 cm</a:t>
            </a:r>
          </a:p>
          <a:p>
            <a:pPr lvl="1">
              <a:spcBef>
                <a:spcPts val="600"/>
              </a:spcBef>
              <a:buFont typeface="Wingdings" pitchFamily="2" charset="2"/>
              <a:buChar char="§"/>
            </a:pPr>
            <a:r>
              <a:rPr lang="en-US" sz="2800" dirty="0" smtClean="0"/>
              <a:t> coincident origins for pan and tilt systems</a:t>
            </a:r>
          </a:p>
          <a:p>
            <a:pPr lvl="1">
              <a:spcBef>
                <a:spcPts val="600"/>
              </a:spcBef>
              <a:buFont typeface="Wingdings" pitchFamily="2" charset="2"/>
              <a:buChar char="§"/>
            </a:pPr>
            <a:r>
              <a:rPr lang="en-US" sz="2800" dirty="0" smtClean="0"/>
              <a:t> arm length and pan/tilt axis origin precisely measured with Total Station observations over range of robot pan/tilt angles</a:t>
            </a:r>
          </a:p>
        </p:txBody>
      </p:sp>
      <p:sp>
        <p:nvSpPr>
          <p:cNvPr id="136" name="TextBox 135"/>
          <p:cNvSpPr txBox="1"/>
          <p:nvPr/>
        </p:nvSpPr>
        <p:spPr>
          <a:xfrm>
            <a:off x="24155400" y="4495800"/>
            <a:ext cx="3505200" cy="3185487"/>
          </a:xfrm>
          <a:prstGeom prst="rect">
            <a:avLst/>
          </a:prstGeom>
          <a:noFill/>
        </p:spPr>
        <p:txBody>
          <a:bodyPr wrap="square" rtlCol="0">
            <a:spAutoFit/>
          </a:bodyPr>
          <a:lstStyle/>
          <a:p>
            <a:pPr>
              <a:spcBef>
                <a:spcPts val="600"/>
              </a:spcBef>
              <a:buFont typeface="Courier New" pitchFamily="49" charset="0"/>
              <a:buChar char="o"/>
            </a:pPr>
            <a:r>
              <a:rPr lang="en-US" sz="2800" dirty="0" smtClean="0"/>
              <a:t> Antenna ARP ~ 50 cm above concrete pad (zero tilt)</a:t>
            </a:r>
          </a:p>
          <a:p>
            <a:pPr>
              <a:spcBef>
                <a:spcPts val="600"/>
              </a:spcBef>
              <a:buFont typeface="Courier New" pitchFamily="49" charset="0"/>
              <a:buChar char="o"/>
            </a:pPr>
            <a:r>
              <a:rPr lang="en-US" sz="2800" dirty="0" smtClean="0"/>
              <a:t> </a:t>
            </a:r>
            <a:r>
              <a:rPr lang="en-US" sz="2800" b="1" dirty="0" smtClean="0"/>
              <a:t>10 cm Sokkia extension </a:t>
            </a:r>
            <a:r>
              <a:rPr lang="en-US" sz="2800" dirty="0" smtClean="0"/>
              <a:t>used to separate test antenna from robot</a:t>
            </a:r>
            <a:endParaRPr lang="en-US" sz="2800" dirty="0"/>
          </a:p>
        </p:txBody>
      </p:sp>
      <p:sp>
        <p:nvSpPr>
          <p:cNvPr id="139" name="Line 169"/>
          <p:cNvSpPr>
            <a:spLocks noChangeShapeType="1"/>
          </p:cNvSpPr>
          <p:nvPr/>
        </p:nvSpPr>
        <p:spPr bwMode="auto">
          <a:xfrm>
            <a:off x="7924800" y="11506200"/>
            <a:ext cx="7162800" cy="0"/>
          </a:xfrm>
          <a:prstGeom prst="line">
            <a:avLst/>
          </a:prstGeom>
          <a:noFill/>
          <a:ln w="76200">
            <a:solidFill>
              <a:srgbClr val="FFC000"/>
            </a:solidFill>
            <a:round/>
            <a:headEnd/>
            <a:tailEnd/>
          </a:ln>
          <a:effectLst/>
        </p:spPr>
        <p:txBody>
          <a:bodyPr/>
          <a:lstStyle/>
          <a:p>
            <a:endParaRPr lang="en-US"/>
          </a:p>
        </p:txBody>
      </p:sp>
      <p:pic>
        <p:nvPicPr>
          <p:cNvPr id="1026" name="Picture 2"/>
          <p:cNvPicPr>
            <a:picLocks noChangeAspect="1" noChangeArrowheads="1"/>
          </p:cNvPicPr>
          <p:nvPr/>
        </p:nvPicPr>
        <p:blipFill>
          <a:blip r:embed="rId14" cstate="print"/>
          <a:srcRect/>
          <a:stretch>
            <a:fillRect/>
          </a:stretch>
        </p:blipFill>
        <p:spPr bwMode="auto">
          <a:xfrm>
            <a:off x="1295400" y="27813000"/>
            <a:ext cx="2400300" cy="1600200"/>
          </a:xfrm>
          <a:prstGeom prst="rect">
            <a:avLst/>
          </a:prstGeom>
          <a:noFill/>
          <a:ln w="9525">
            <a:noFill/>
            <a:miter lim="800000"/>
            <a:headEnd/>
            <a:tailEnd/>
          </a:ln>
        </p:spPr>
      </p:pic>
      <p:pic>
        <p:nvPicPr>
          <p:cNvPr id="1027" name="Picture 3"/>
          <p:cNvPicPr>
            <a:picLocks noChangeAspect="1" noChangeArrowheads="1"/>
          </p:cNvPicPr>
          <p:nvPr/>
        </p:nvPicPr>
        <p:blipFill>
          <a:blip r:embed="rId15" cstate="print"/>
          <a:srcRect/>
          <a:stretch>
            <a:fillRect/>
          </a:stretch>
        </p:blipFill>
        <p:spPr bwMode="auto">
          <a:xfrm>
            <a:off x="4572000" y="30022800"/>
            <a:ext cx="2400300" cy="1600200"/>
          </a:xfrm>
          <a:prstGeom prst="rect">
            <a:avLst/>
          </a:prstGeom>
          <a:noFill/>
          <a:ln w="9525">
            <a:noFill/>
            <a:miter lim="800000"/>
            <a:headEnd/>
            <a:tailEnd/>
          </a:ln>
        </p:spPr>
      </p:pic>
      <p:pic>
        <p:nvPicPr>
          <p:cNvPr id="2" name="Picture 4"/>
          <p:cNvPicPr>
            <a:picLocks noChangeAspect="1" noChangeArrowheads="1"/>
          </p:cNvPicPr>
          <p:nvPr/>
        </p:nvPicPr>
        <p:blipFill>
          <a:blip r:embed="rId16" cstate="print"/>
          <a:srcRect/>
          <a:stretch>
            <a:fillRect/>
          </a:stretch>
        </p:blipFill>
        <p:spPr bwMode="auto">
          <a:xfrm>
            <a:off x="3962400" y="27736800"/>
            <a:ext cx="3162300" cy="2108200"/>
          </a:xfrm>
          <a:prstGeom prst="rect">
            <a:avLst/>
          </a:prstGeom>
          <a:noFill/>
          <a:ln w="9525">
            <a:noFill/>
            <a:miter lim="800000"/>
            <a:headEnd/>
            <a:tailEnd/>
          </a:ln>
        </p:spPr>
      </p:pic>
      <p:pic>
        <p:nvPicPr>
          <p:cNvPr id="1029" name="Picture 5"/>
          <p:cNvPicPr>
            <a:picLocks noChangeAspect="1" noChangeArrowheads="1"/>
          </p:cNvPicPr>
          <p:nvPr/>
        </p:nvPicPr>
        <p:blipFill>
          <a:blip r:embed="rId17" cstate="print"/>
          <a:srcRect/>
          <a:stretch>
            <a:fillRect/>
          </a:stretch>
        </p:blipFill>
        <p:spPr bwMode="auto">
          <a:xfrm>
            <a:off x="990600" y="29641800"/>
            <a:ext cx="3086100" cy="2057400"/>
          </a:xfrm>
          <a:prstGeom prst="rect">
            <a:avLst/>
          </a:prstGeom>
          <a:noFill/>
          <a:ln w="9525">
            <a:noFill/>
            <a:miter lim="800000"/>
            <a:headEnd/>
            <a:tailEnd/>
          </a:ln>
        </p:spPr>
      </p:pic>
      <p:sp>
        <p:nvSpPr>
          <p:cNvPr id="127" name="Line 169"/>
          <p:cNvSpPr>
            <a:spLocks noChangeShapeType="1"/>
          </p:cNvSpPr>
          <p:nvPr/>
        </p:nvSpPr>
        <p:spPr bwMode="auto">
          <a:xfrm flipH="1" flipV="1">
            <a:off x="7924800" y="4876800"/>
            <a:ext cx="0" cy="6400800"/>
          </a:xfrm>
          <a:prstGeom prst="line">
            <a:avLst/>
          </a:prstGeom>
          <a:noFill/>
          <a:ln w="76200">
            <a:solidFill>
              <a:srgbClr val="FFC000"/>
            </a:solidFill>
            <a:round/>
            <a:headEnd/>
            <a:tailEnd/>
          </a:ln>
          <a:effectLst/>
        </p:spPr>
        <p:txBody>
          <a:bodyPr/>
          <a:lstStyle/>
          <a:p>
            <a:endParaRPr lang="en-US" dirty="0"/>
          </a:p>
        </p:txBody>
      </p:sp>
      <p:sp>
        <p:nvSpPr>
          <p:cNvPr id="140" name="TextBox 139"/>
          <p:cNvSpPr txBox="1"/>
          <p:nvPr/>
        </p:nvSpPr>
        <p:spPr>
          <a:xfrm>
            <a:off x="6400800" y="15011400"/>
            <a:ext cx="6172200" cy="1415772"/>
          </a:xfrm>
          <a:prstGeom prst="rect">
            <a:avLst/>
          </a:prstGeom>
          <a:noFill/>
        </p:spPr>
        <p:txBody>
          <a:bodyPr wrap="square" rtlCol="0">
            <a:spAutoFit/>
          </a:bodyPr>
          <a:lstStyle/>
          <a:p>
            <a:pPr>
              <a:spcBef>
                <a:spcPts val="600"/>
              </a:spcBef>
              <a:buFont typeface="Arial" pitchFamily="34" charset="0"/>
              <a:buChar char="•"/>
            </a:pPr>
            <a:r>
              <a:rPr lang="en-US" sz="2800" b="1" dirty="0" smtClean="0">
                <a:solidFill>
                  <a:srgbClr val="FF0000"/>
                </a:solidFill>
              </a:rPr>
              <a:t> ARP</a:t>
            </a:r>
            <a:r>
              <a:rPr lang="en-US" sz="2800" b="1" dirty="0" smtClean="0"/>
              <a:t> (antenna reference point)</a:t>
            </a:r>
          </a:p>
          <a:p>
            <a:pPr lvl="1">
              <a:spcBef>
                <a:spcPts val="600"/>
              </a:spcBef>
              <a:buFont typeface="Arial" pitchFamily="34" charset="0"/>
              <a:buChar char="•"/>
            </a:pPr>
            <a:r>
              <a:rPr lang="en-US" sz="2400" dirty="0" smtClean="0"/>
              <a:t> Typically antenna mount point</a:t>
            </a:r>
          </a:p>
          <a:p>
            <a:pPr lvl="1">
              <a:spcBef>
                <a:spcPts val="600"/>
              </a:spcBef>
              <a:buFont typeface="Arial" pitchFamily="34" charset="0"/>
              <a:buChar char="•"/>
            </a:pPr>
            <a:r>
              <a:rPr lang="en-US" sz="2400" dirty="0" smtClean="0"/>
              <a:t> Defined by calibration facility</a:t>
            </a:r>
          </a:p>
        </p:txBody>
      </p:sp>
      <p:sp>
        <p:nvSpPr>
          <p:cNvPr id="126" name="TextBox 125"/>
          <p:cNvSpPr txBox="1"/>
          <p:nvPr/>
        </p:nvSpPr>
        <p:spPr>
          <a:xfrm>
            <a:off x="16078200" y="6172200"/>
            <a:ext cx="3657600" cy="1384995"/>
          </a:xfrm>
          <a:prstGeom prst="rect">
            <a:avLst/>
          </a:prstGeom>
          <a:noFill/>
        </p:spPr>
        <p:txBody>
          <a:bodyPr wrap="square" rtlCol="0">
            <a:spAutoFit/>
          </a:bodyPr>
          <a:lstStyle/>
          <a:p>
            <a:r>
              <a:rPr lang="en-US" sz="2800" i="1" dirty="0" smtClean="0">
                <a:latin typeface="Times" pitchFamily="18" charset="0"/>
              </a:rPr>
              <a:t>The NGS calibration facility is located in Corbin, VA.</a:t>
            </a:r>
            <a:endParaRPr lang="en-US" sz="2800" i="1" dirty="0">
              <a:latin typeface="Times" pitchFamily="18" charset="0"/>
            </a:endParaRPr>
          </a:p>
        </p:txBody>
      </p:sp>
      <p:sp>
        <p:nvSpPr>
          <p:cNvPr id="145" name="Line 169"/>
          <p:cNvSpPr>
            <a:spLocks noChangeShapeType="1"/>
          </p:cNvSpPr>
          <p:nvPr/>
        </p:nvSpPr>
        <p:spPr bwMode="auto">
          <a:xfrm>
            <a:off x="15925800" y="16459200"/>
            <a:ext cx="11734800" cy="0"/>
          </a:xfrm>
          <a:prstGeom prst="line">
            <a:avLst/>
          </a:prstGeom>
          <a:noFill/>
          <a:ln w="76200">
            <a:solidFill>
              <a:srgbClr val="FFC000"/>
            </a:solidFill>
            <a:round/>
            <a:headEnd/>
            <a:tailEnd/>
          </a:ln>
          <a:effectLst/>
        </p:spPr>
        <p:txBody>
          <a:bodyPr/>
          <a:lstStyle/>
          <a:p>
            <a:endParaRPr lang="en-US"/>
          </a:p>
        </p:txBody>
      </p:sp>
      <p:sp>
        <p:nvSpPr>
          <p:cNvPr id="60" name="Text Box 14"/>
          <p:cNvSpPr txBox="1">
            <a:spLocks noChangeArrowheads="1"/>
          </p:cNvSpPr>
          <p:nvPr/>
        </p:nvSpPr>
        <p:spPr bwMode="auto">
          <a:xfrm>
            <a:off x="29565600" y="3191470"/>
            <a:ext cx="6781800" cy="923330"/>
          </a:xfrm>
          <a:prstGeom prst="rect">
            <a:avLst/>
          </a:prstGeom>
          <a:solidFill>
            <a:schemeClr val="accent1">
              <a:alpha val="86000"/>
            </a:schemeClr>
          </a:solidFill>
          <a:ln w="76200">
            <a:solidFill>
              <a:srgbClr val="FFC000"/>
            </a:solidFill>
            <a:miter lim="800000"/>
            <a:headEnd/>
            <a:tailEnd/>
          </a:ln>
          <a:effectLst/>
        </p:spPr>
        <p:txBody>
          <a:bodyPr wrap="square">
            <a:spAutoFit/>
          </a:bodyPr>
          <a:lstStyle/>
          <a:p>
            <a:pPr algn="ctr" defTabSz="3900488">
              <a:spcBef>
                <a:spcPct val="50000"/>
              </a:spcBef>
            </a:pPr>
            <a:r>
              <a:rPr lang="en-US" sz="5400" b="1" dirty="0" smtClean="0">
                <a:latin typeface="Arial Black" pitchFamily="34" charset="0"/>
              </a:rPr>
              <a:t>Results</a:t>
            </a:r>
            <a:endParaRPr lang="en-US" sz="5400" b="1" dirty="0">
              <a:latin typeface="Arial Black" pitchFamily="34" charset="0"/>
            </a:endParaRPr>
          </a:p>
        </p:txBody>
      </p:sp>
      <p:grpSp>
        <p:nvGrpSpPr>
          <p:cNvPr id="178" name="Group 177"/>
          <p:cNvGrpSpPr/>
          <p:nvPr/>
        </p:nvGrpSpPr>
        <p:grpSpPr>
          <a:xfrm>
            <a:off x="28498800" y="4572000"/>
            <a:ext cx="21717000" cy="5485947"/>
            <a:chOff x="28498800" y="4648200"/>
            <a:chExt cx="21717000" cy="5485947"/>
          </a:xfrm>
        </p:grpSpPr>
        <p:sp>
          <p:nvSpPr>
            <p:cNvPr id="129" name="Text Box 174"/>
            <p:cNvSpPr txBox="1">
              <a:spLocks noChangeArrowheads="1"/>
            </p:cNvSpPr>
            <p:nvPr/>
          </p:nvSpPr>
          <p:spPr bwMode="auto">
            <a:xfrm>
              <a:off x="28575000" y="6934200"/>
              <a:ext cx="3581400" cy="969496"/>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200" dirty="0" smtClean="0"/>
                <a:t>Topcon CR-G3</a:t>
              </a:r>
            </a:p>
            <a:p>
              <a:pPr algn="ctr" defTabSz="3900488">
                <a:spcBef>
                  <a:spcPts val="600"/>
                </a:spcBef>
              </a:pPr>
              <a:r>
                <a:rPr lang="en-US" sz="2000" dirty="0" smtClean="0"/>
                <a:t>TPSCR.G3</a:t>
              </a:r>
              <a:endParaRPr lang="en-US" sz="2000" dirty="0"/>
            </a:p>
          </p:txBody>
        </p:sp>
        <p:pic>
          <p:nvPicPr>
            <p:cNvPr id="146" name="Picture 145" descr="TopCRG3_photo.jpg"/>
            <p:cNvPicPr>
              <a:picLocks noChangeAspect="1"/>
            </p:cNvPicPr>
            <p:nvPr/>
          </p:nvPicPr>
          <p:blipFill>
            <a:blip r:embed="rId18" cstate="print"/>
            <a:stretch>
              <a:fillRect/>
            </a:stretch>
          </p:blipFill>
          <p:spPr>
            <a:xfrm>
              <a:off x="32537400" y="6705600"/>
              <a:ext cx="2362200" cy="1574800"/>
            </a:xfrm>
            <a:prstGeom prst="rect">
              <a:avLst/>
            </a:prstGeom>
            <a:ln>
              <a:noFill/>
            </a:ln>
            <a:effectLst>
              <a:outerShdw blurRad="190500" algn="tl" rotWithShape="0">
                <a:srgbClr val="000000">
                  <a:alpha val="70000"/>
                </a:srgbClr>
              </a:outerShdw>
            </a:effectLst>
          </p:spPr>
        </p:pic>
        <p:pic>
          <p:nvPicPr>
            <p:cNvPr id="147" name="Picture 146" descr="TopCR_resid.png"/>
            <p:cNvPicPr>
              <a:picLocks noChangeAspect="1"/>
            </p:cNvPicPr>
            <p:nvPr/>
          </p:nvPicPr>
          <p:blipFill>
            <a:blip r:embed="rId19" cstate="print"/>
            <a:stretch>
              <a:fillRect/>
            </a:stretch>
          </p:blipFill>
          <p:spPr>
            <a:xfrm>
              <a:off x="41148000" y="4648200"/>
              <a:ext cx="7314596" cy="5485947"/>
            </a:xfrm>
            <a:prstGeom prst="rect">
              <a:avLst/>
            </a:prstGeom>
          </p:spPr>
        </p:pic>
        <p:pic>
          <p:nvPicPr>
            <p:cNvPr id="148" name="Picture 147" descr="TopCR_pcv.png"/>
            <p:cNvPicPr>
              <a:picLocks noChangeAspect="1"/>
            </p:cNvPicPr>
            <p:nvPr/>
          </p:nvPicPr>
          <p:blipFill>
            <a:blip r:embed="rId20" cstate="print"/>
            <a:stretch>
              <a:fillRect/>
            </a:stretch>
          </p:blipFill>
          <p:spPr>
            <a:xfrm>
              <a:off x="35204400" y="4962298"/>
              <a:ext cx="6477000" cy="4857750"/>
            </a:xfrm>
            <a:prstGeom prst="rect">
              <a:avLst/>
            </a:prstGeom>
            <a:noFill/>
            <a:ln>
              <a:noFill/>
            </a:ln>
          </p:spPr>
        </p:pic>
        <p:sp>
          <p:nvSpPr>
            <p:cNvPr id="149" name="TextBox 148"/>
            <p:cNvSpPr txBox="1"/>
            <p:nvPr/>
          </p:nvSpPr>
          <p:spPr>
            <a:xfrm>
              <a:off x="28498800" y="5181600"/>
              <a:ext cx="7162800" cy="1384995"/>
            </a:xfrm>
            <a:prstGeom prst="rect">
              <a:avLst/>
            </a:prstGeom>
            <a:noFill/>
          </p:spPr>
          <p:txBody>
            <a:bodyPr wrap="square" rtlCol="0">
              <a:spAutoFit/>
            </a:bodyPr>
            <a:lstStyle/>
            <a:p>
              <a:r>
                <a:rPr lang="en-US" sz="2800" dirty="0" smtClean="0">
                  <a:latin typeface="Courier" pitchFamily="49" charset="0"/>
                </a:rPr>
                <a:t>         </a:t>
              </a:r>
              <a:r>
                <a:rPr lang="en-US" sz="2800" b="1" dirty="0" smtClean="0">
                  <a:latin typeface="Courier" pitchFamily="49" charset="0"/>
                </a:rPr>
                <a:t>N     E      U [mm]</a:t>
              </a:r>
            </a:p>
            <a:p>
              <a:r>
                <a:rPr lang="en-US" sz="2800" b="1" dirty="0" smtClean="0">
                  <a:latin typeface="Courier" pitchFamily="49" charset="0"/>
                </a:rPr>
                <a:t>IGS08 </a:t>
              </a:r>
              <a:r>
                <a:rPr lang="en-US" sz="2800" dirty="0" smtClean="0">
                  <a:latin typeface="Courier" pitchFamily="49" charset="0"/>
                </a:rPr>
                <a:t>-0.17  0.30  88.41</a:t>
              </a:r>
            </a:p>
            <a:p>
              <a:r>
                <a:rPr lang="en-US" sz="2800" b="1" dirty="0" smtClean="0">
                  <a:latin typeface="Courier" pitchFamily="49" charset="0"/>
                </a:rPr>
                <a:t>NGS   </a:t>
              </a:r>
              <a:r>
                <a:rPr lang="en-US" sz="2800" dirty="0" smtClean="0">
                  <a:latin typeface="Courier" pitchFamily="49" charset="0"/>
                </a:rPr>
                <a:t>-0.23  1.50  87.76</a:t>
              </a:r>
              <a:endParaRPr lang="en-US" sz="2800" dirty="0">
                <a:latin typeface="Courier" pitchFamily="49" charset="0"/>
              </a:endParaRPr>
            </a:p>
          </p:txBody>
        </p:sp>
        <p:sp>
          <p:nvSpPr>
            <p:cNvPr id="150" name="TextBox 149"/>
            <p:cNvSpPr txBox="1"/>
            <p:nvPr/>
          </p:nvSpPr>
          <p:spPr>
            <a:xfrm>
              <a:off x="28498800" y="8305800"/>
              <a:ext cx="7162800" cy="1384995"/>
            </a:xfrm>
            <a:prstGeom prst="rect">
              <a:avLst/>
            </a:prstGeom>
            <a:noFill/>
          </p:spPr>
          <p:txBody>
            <a:bodyPr wrap="square" rtlCol="0">
              <a:spAutoFit/>
            </a:bodyPr>
            <a:lstStyle/>
            <a:p>
              <a:r>
                <a:rPr lang="en-US" sz="2800" b="1" dirty="0" smtClean="0">
                  <a:latin typeface="Courier" pitchFamily="49" charset="0"/>
                </a:rPr>
                <a:t>         N     E      U [mm]</a:t>
              </a:r>
            </a:p>
            <a:p>
              <a:r>
                <a:rPr lang="en-US" sz="2800" b="1" dirty="0" smtClean="0">
                  <a:latin typeface="Courier" pitchFamily="49" charset="0"/>
                </a:rPr>
                <a:t>IGS08  </a:t>
              </a:r>
              <a:r>
                <a:rPr lang="en-US" sz="2800" dirty="0" smtClean="0">
                  <a:latin typeface="Courier" pitchFamily="49" charset="0"/>
                </a:rPr>
                <a:t>0.28 -0.04 119.40</a:t>
              </a:r>
            </a:p>
            <a:p>
              <a:r>
                <a:rPr lang="en-US" sz="2800" b="1" dirty="0" smtClean="0">
                  <a:latin typeface="Courier" pitchFamily="49" charset="0"/>
                </a:rPr>
                <a:t>NGS   </a:t>
              </a:r>
              <a:r>
                <a:rPr lang="en-US" sz="2800" dirty="0" smtClean="0">
                  <a:latin typeface="Courier" pitchFamily="49" charset="0"/>
                </a:rPr>
                <a:t> 0.26  0.83 118.20</a:t>
              </a:r>
              <a:endParaRPr lang="en-US" sz="2800" dirty="0">
                <a:latin typeface="Courier" pitchFamily="49" charset="0"/>
              </a:endParaRPr>
            </a:p>
          </p:txBody>
        </p:sp>
        <p:sp>
          <p:nvSpPr>
            <p:cNvPr id="122" name="TextBox 121"/>
            <p:cNvSpPr txBox="1"/>
            <p:nvPr/>
          </p:nvSpPr>
          <p:spPr>
            <a:xfrm>
              <a:off x="32689800" y="7848600"/>
              <a:ext cx="1981200" cy="461665"/>
            </a:xfrm>
            <a:prstGeom prst="rect">
              <a:avLst/>
            </a:prstGeom>
            <a:noFill/>
          </p:spPr>
          <p:txBody>
            <a:bodyPr wrap="square" rtlCol="0">
              <a:spAutoFit/>
            </a:bodyPr>
            <a:lstStyle/>
            <a:p>
              <a:r>
                <a:rPr lang="en-US" sz="2400" dirty="0" smtClean="0">
                  <a:solidFill>
                    <a:schemeClr val="bg1"/>
                  </a:solidFill>
                </a:rPr>
                <a:t>s/n 0152</a:t>
              </a:r>
              <a:endParaRPr lang="en-US" sz="2400" dirty="0">
                <a:solidFill>
                  <a:schemeClr val="bg1"/>
                </a:solidFill>
              </a:endParaRPr>
            </a:p>
          </p:txBody>
        </p:sp>
        <p:sp>
          <p:nvSpPr>
            <p:cNvPr id="160" name="TextBox 159"/>
            <p:cNvSpPr txBox="1"/>
            <p:nvPr/>
          </p:nvSpPr>
          <p:spPr>
            <a:xfrm>
              <a:off x="48463200" y="7620000"/>
              <a:ext cx="1752600" cy="1323439"/>
            </a:xfrm>
            <a:prstGeom prst="rect">
              <a:avLst/>
            </a:prstGeom>
            <a:noFill/>
          </p:spPr>
          <p:txBody>
            <a:bodyPr wrap="square" rtlCol="0">
              <a:spAutoFit/>
            </a:bodyPr>
            <a:lstStyle/>
            <a:p>
              <a:r>
                <a:rPr lang="en-US" sz="2000" dirty="0" smtClean="0"/>
                <a:t>97% &lt; 1mm @ &gt;10</a:t>
              </a:r>
              <a:r>
                <a:rPr lang="en-US" sz="2000" dirty="0" smtClean="0">
                  <a:sym typeface="Symbol"/>
                </a:rPr>
                <a:t></a:t>
              </a:r>
            </a:p>
            <a:p>
              <a:r>
                <a:rPr lang="en-US" sz="2000" dirty="0" smtClean="0">
                  <a:sym typeface="Symbol"/>
                </a:rPr>
                <a:t>84% &lt; 2mm @ 10</a:t>
              </a:r>
              <a:endParaRPr lang="en-US" sz="2000" dirty="0"/>
            </a:p>
          </p:txBody>
        </p:sp>
      </p:grpSp>
      <p:grpSp>
        <p:nvGrpSpPr>
          <p:cNvPr id="207" name="Group 206"/>
          <p:cNvGrpSpPr/>
          <p:nvPr/>
        </p:nvGrpSpPr>
        <p:grpSpPr>
          <a:xfrm>
            <a:off x="30556200" y="4267200"/>
            <a:ext cx="19659600" cy="707886"/>
            <a:chOff x="30632400" y="4114800"/>
            <a:chExt cx="19659600" cy="707886"/>
          </a:xfrm>
        </p:grpSpPr>
        <p:sp>
          <p:nvSpPr>
            <p:cNvPr id="154" name="TextBox 153"/>
            <p:cNvSpPr txBox="1"/>
            <p:nvPr/>
          </p:nvSpPr>
          <p:spPr>
            <a:xfrm>
              <a:off x="37719000" y="4114800"/>
              <a:ext cx="1524000" cy="707886"/>
            </a:xfrm>
            <a:prstGeom prst="rect">
              <a:avLst/>
            </a:prstGeom>
            <a:noFill/>
          </p:spPr>
          <p:txBody>
            <a:bodyPr wrap="square" rtlCol="0">
              <a:spAutoFit/>
            </a:bodyPr>
            <a:lstStyle/>
            <a:p>
              <a:r>
                <a:rPr lang="en-US" sz="4000" u="sng" dirty="0" smtClean="0">
                  <a:solidFill>
                    <a:srgbClr val="0070C0"/>
                  </a:solidFill>
                </a:rPr>
                <a:t>PCV</a:t>
              </a:r>
              <a:endParaRPr lang="en-US" sz="4000" u="sng" dirty="0">
                <a:solidFill>
                  <a:srgbClr val="0070C0"/>
                </a:solidFill>
              </a:endParaRPr>
            </a:p>
          </p:txBody>
        </p:sp>
        <p:sp>
          <p:nvSpPr>
            <p:cNvPr id="155" name="TextBox 154"/>
            <p:cNvSpPr txBox="1"/>
            <p:nvPr/>
          </p:nvSpPr>
          <p:spPr>
            <a:xfrm>
              <a:off x="30632400" y="4114800"/>
              <a:ext cx="1524000" cy="707886"/>
            </a:xfrm>
            <a:prstGeom prst="rect">
              <a:avLst/>
            </a:prstGeom>
            <a:noFill/>
          </p:spPr>
          <p:txBody>
            <a:bodyPr wrap="square" rtlCol="0">
              <a:spAutoFit/>
            </a:bodyPr>
            <a:lstStyle/>
            <a:p>
              <a:r>
                <a:rPr lang="en-US" sz="4000" u="sng" dirty="0" smtClean="0">
                  <a:solidFill>
                    <a:srgbClr val="0070C0"/>
                  </a:solidFill>
                </a:rPr>
                <a:t>PCO</a:t>
              </a:r>
              <a:endParaRPr lang="en-US" sz="4000" u="sng" dirty="0">
                <a:solidFill>
                  <a:srgbClr val="0070C0"/>
                </a:solidFill>
              </a:endParaRPr>
            </a:p>
          </p:txBody>
        </p:sp>
        <p:sp>
          <p:nvSpPr>
            <p:cNvPr id="156" name="TextBox 155"/>
            <p:cNvSpPr txBox="1"/>
            <p:nvPr/>
          </p:nvSpPr>
          <p:spPr>
            <a:xfrm>
              <a:off x="44196000" y="4114800"/>
              <a:ext cx="2895600" cy="707886"/>
            </a:xfrm>
            <a:prstGeom prst="rect">
              <a:avLst/>
            </a:prstGeom>
            <a:noFill/>
          </p:spPr>
          <p:txBody>
            <a:bodyPr wrap="square" rtlCol="0">
              <a:spAutoFit/>
            </a:bodyPr>
            <a:lstStyle/>
            <a:p>
              <a:r>
                <a:rPr lang="en-US" sz="4000" u="sng" dirty="0" smtClean="0">
                  <a:solidFill>
                    <a:srgbClr val="0070C0"/>
                  </a:solidFill>
                </a:rPr>
                <a:t>residuals</a:t>
              </a:r>
              <a:endParaRPr lang="en-US" sz="4000" u="sng" dirty="0">
                <a:solidFill>
                  <a:srgbClr val="0070C0"/>
                </a:solidFill>
              </a:endParaRPr>
            </a:p>
          </p:txBody>
        </p:sp>
        <p:sp>
          <p:nvSpPr>
            <p:cNvPr id="158" name="TextBox 157"/>
            <p:cNvSpPr txBox="1"/>
            <p:nvPr/>
          </p:nvSpPr>
          <p:spPr>
            <a:xfrm>
              <a:off x="47929800" y="4114800"/>
              <a:ext cx="2362200" cy="707886"/>
            </a:xfrm>
            <a:prstGeom prst="rect">
              <a:avLst/>
            </a:prstGeom>
            <a:noFill/>
          </p:spPr>
          <p:txBody>
            <a:bodyPr wrap="square" rtlCol="0">
              <a:spAutoFit/>
            </a:bodyPr>
            <a:lstStyle/>
            <a:p>
              <a:r>
                <a:rPr lang="en-US" sz="4000" u="sng" dirty="0" smtClean="0">
                  <a:solidFill>
                    <a:srgbClr val="0070C0"/>
                  </a:solidFill>
                </a:rPr>
                <a:t>statistics</a:t>
              </a:r>
              <a:endParaRPr lang="en-US" sz="4000" u="sng" dirty="0">
                <a:solidFill>
                  <a:srgbClr val="0070C0"/>
                </a:solidFill>
              </a:endParaRPr>
            </a:p>
          </p:txBody>
        </p:sp>
      </p:grpSp>
      <p:sp>
        <p:nvSpPr>
          <p:cNvPr id="208" name="TextBox 207"/>
          <p:cNvSpPr txBox="1"/>
          <p:nvPr/>
        </p:nvSpPr>
        <p:spPr>
          <a:xfrm>
            <a:off x="28575000" y="26957953"/>
            <a:ext cx="7391400" cy="5016758"/>
          </a:xfrm>
          <a:prstGeom prst="rect">
            <a:avLst/>
          </a:prstGeom>
          <a:noFill/>
        </p:spPr>
        <p:txBody>
          <a:bodyPr wrap="square" rtlCol="0">
            <a:spAutoFit/>
          </a:bodyPr>
          <a:lstStyle/>
          <a:p>
            <a:pPr>
              <a:buFont typeface="Wingdings" pitchFamily="2" charset="2"/>
              <a:buChar char="§"/>
            </a:pPr>
            <a:r>
              <a:rPr lang="en-US" sz="3200" dirty="0" smtClean="0"/>
              <a:t> Favorable individual comparison to IGS published values and other calibration institutions is demonstrated</a:t>
            </a:r>
          </a:p>
          <a:p>
            <a:pPr>
              <a:buFont typeface="Wingdings" pitchFamily="2" charset="2"/>
              <a:buChar char="§"/>
            </a:pPr>
            <a:r>
              <a:rPr lang="en-US" sz="3200" dirty="0" smtClean="0"/>
              <a:t> Solid methodology and testing facility are in place</a:t>
            </a:r>
          </a:p>
          <a:p>
            <a:pPr>
              <a:buFont typeface="Wingdings" pitchFamily="2" charset="2"/>
              <a:buChar char="§"/>
            </a:pPr>
            <a:r>
              <a:rPr lang="en-US" sz="3200" dirty="0" smtClean="0"/>
              <a:t> Able to compute type means from 3-5 samples </a:t>
            </a:r>
            <a:r>
              <a:rPr lang="en-US" sz="3200" i="1" dirty="0" smtClean="0"/>
              <a:t>(not shown)</a:t>
            </a:r>
          </a:p>
          <a:p>
            <a:pPr>
              <a:buFont typeface="Wingdings" pitchFamily="2" charset="2"/>
              <a:buChar char="§"/>
            </a:pPr>
            <a:r>
              <a:rPr lang="en-US" sz="3200" dirty="0" smtClean="0"/>
              <a:t>Small discrepancies remain for some antenna models = area of active research</a:t>
            </a:r>
            <a:endParaRPr lang="en-US" sz="2800" dirty="0"/>
          </a:p>
        </p:txBody>
      </p:sp>
      <p:sp>
        <p:nvSpPr>
          <p:cNvPr id="210" name="Text Box 14"/>
          <p:cNvSpPr txBox="1">
            <a:spLocks noChangeArrowheads="1"/>
          </p:cNvSpPr>
          <p:nvPr/>
        </p:nvSpPr>
        <p:spPr bwMode="auto">
          <a:xfrm>
            <a:off x="37376100" y="25755600"/>
            <a:ext cx="6248400" cy="923330"/>
          </a:xfrm>
          <a:prstGeom prst="rect">
            <a:avLst/>
          </a:prstGeom>
          <a:solidFill>
            <a:schemeClr val="accent1">
              <a:alpha val="86000"/>
            </a:schemeClr>
          </a:solidFill>
          <a:ln w="76200">
            <a:solidFill>
              <a:srgbClr val="FFC000"/>
            </a:solidFill>
            <a:miter lim="800000"/>
            <a:headEnd/>
            <a:tailEnd/>
          </a:ln>
          <a:effectLst/>
        </p:spPr>
        <p:txBody>
          <a:bodyPr wrap="square">
            <a:spAutoFit/>
          </a:bodyPr>
          <a:lstStyle/>
          <a:p>
            <a:pPr algn="ctr" defTabSz="3900488">
              <a:spcBef>
                <a:spcPct val="50000"/>
              </a:spcBef>
            </a:pPr>
            <a:r>
              <a:rPr lang="en-US" sz="5400" b="1" dirty="0" smtClean="0">
                <a:latin typeface="Arial Black" pitchFamily="34" charset="0"/>
              </a:rPr>
              <a:t>Next Steps</a:t>
            </a:r>
            <a:endParaRPr lang="en-US" sz="5400" b="1" dirty="0">
              <a:latin typeface="Arial Black" pitchFamily="34" charset="0"/>
            </a:endParaRPr>
          </a:p>
        </p:txBody>
      </p:sp>
      <p:sp>
        <p:nvSpPr>
          <p:cNvPr id="213" name="TextBox 212"/>
          <p:cNvSpPr txBox="1"/>
          <p:nvPr/>
        </p:nvSpPr>
        <p:spPr>
          <a:xfrm>
            <a:off x="36804600" y="26974800"/>
            <a:ext cx="7391400" cy="5139869"/>
          </a:xfrm>
          <a:prstGeom prst="rect">
            <a:avLst/>
          </a:prstGeom>
          <a:noFill/>
        </p:spPr>
        <p:txBody>
          <a:bodyPr wrap="square" rtlCol="0">
            <a:spAutoFit/>
          </a:bodyPr>
          <a:lstStyle/>
          <a:p>
            <a:pPr>
              <a:buFont typeface="Wingdings" pitchFamily="2" charset="2"/>
              <a:buChar char="§"/>
            </a:pPr>
            <a:r>
              <a:rPr lang="en-US" sz="3200" dirty="0" smtClean="0"/>
              <a:t> Finalize IGS Antenna Working Group approval</a:t>
            </a:r>
          </a:p>
          <a:p>
            <a:pPr lvl="1">
              <a:buFont typeface="Wingdings" pitchFamily="2" charset="2"/>
              <a:buChar char="§"/>
            </a:pPr>
            <a:r>
              <a:rPr lang="en-US" sz="2800" dirty="0" smtClean="0"/>
              <a:t> 3-method comparison with Bonn chamber and Geo++ robot is ongoing</a:t>
            </a:r>
          </a:p>
          <a:p>
            <a:pPr lvl="1">
              <a:buFont typeface="Wingdings" pitchFamily="2" charset="2"/>
              <a:buChar char="§"/>
            </a:pPr>
            <a:r>
              <a:rPr lang="en-US" sz="2800" dirty="0" smtClean="0"/>
              <a:t> final results to be presented at IGS Workshop in July 2012</a:t>
            </a:r>
          </a:p>
          <a:p>
            <a:pPr>
              <a:buFont typeface="Wingdings" pitchFamily="2" charset="2"/>
              <a:buChar char="§"/>
            </a:pPr>
            <a:r>
              <a:rPr lang="en-US" sz="3200" dirty="0" smtClean="0"/>
              <a:t> Set permanent piers for calibration baseline </a:t>
            </a:r>
          </a:p>
          <a:p>
            <a:pPr>
              <a:buFont typeface="Wingdings" pitchFamily="2" charset="2"/>
              <a:buChar char="§"/>
            </a:pPr>
            <a:r>
              <a:rPr lang="en-US" sz="3200" dirty="0" smtClean="0"/>
              <a:t> Add capabilities to software</a:t>
            </a:r>
          </a:p>
          <a:p>
            <a:pPr lvl="1">
              <a:buFont typeface="Wingdings" pitchFamily="2" charset="2"/>
              <a:buChar char="§"/>
            </a:pPr>
            <a:r>
              <a:rPr lang="en-US" sz="2800" dirty="0" smtClean="0"/>
              <a:t> Integrated antenna + receiver units</a:t>
            </a:r>
          </a:p>
          <a:p>
            <a:pPr lvl="1">
              <a:buFont typeface="Wingdings" pitchFamily="2" charset="2"/>
              <a:buChar char="§"/>
            </a:pPr>
            <a:r>
              <a:rPr lang="en-US" sz="2800" dirty="0" smtClean="0"/>
              <a:t> GLONASS</a:t>
            </a:r>
            <a:endParaRPr lang="en-US" sz="2800" dirty="0"/>
          </a:p>
        </p:txBody>
      </p:sp>
      <p:sp>
        <p:nvSpPr>
          <p:cNvPr id="151" name="TextBox 150"/>
          <p:cNvSpPr txBox="1"/>
          <p:nvPr/>
        </p:nvSpPr>
        <p:spPr>
          <a:xfrm>
            <a:off x="35661600" y="9829800"/>
            <a:ext cx="3352800" cy="1200329"/>
          </a:xfrm>
          <a:prstGeom prst="rect">
            <a:avLst/>
          </a:prstGeom>
          <a:noFill/>
        </p:spPr>
        <p:txBody>
          <a:bodyPr wrap="square" rtlCol="0">
            <a:spAutoFit/>
          </a:bodyPr>
          <a:lstStyle/>
          <a:p>
            <a:r>
              <a:rPr lang="en-US" sz="1800" b="1" i="1" dirty="0" smtClean="0">
                <a:solidFill>
                  <a:srgbClr val="FF0000"/>
                </a:solidFill>
                <a:latin typeface="Times" pitchFamily="18" charset="0"/>
              </a:rPr>
              <a:t>Colored</a:t>
            </a:r>
            <a:r>
              <a:rPr lang="en-US" sz="1800" b="1" i="1" dirty="0" smtClean="0">
                <a:latin typeface="Times" pitchFamily="18" charset="0"/>
              </a:rPr>
              <a:t> </a:t>
            </a:r>
            <a:r>
              <a:rPr lang="en-US" sz="1800" b="1" i="1" dirty="0" smtClean="0">
                <a:solidFill>
                  <a:srgbClr val="0070C0"/>
                </a:solidFill>
                <a:latin typeface="Times" pitchFamily="18" charset="0"/>
              </a:rPr>
              <a:t>lines</a:t>
            </a:r>
            <a:r>
              <a:rPr lang="en-US" sz="1800" b="1" i="1" dirty="0" smtClean="0">
                <a:latin typeface="Times" pitchFamily="18" charset="0"/>
              </a:rPr>
              <a:t> </a:t>
            </a:r>
            <a:r>
              <a:rPr lang="en-US" sz="1800" i="1" dirty="0" smtClean="0">
                <a:latin typeface="Times" pitchFamily="18" charset="0"/>
              </a:rPr>
              <a:t>are </a:t>
            </a:r>
            <a:r>
              <a:rPr lang="en-US" sz="1800" i="1" dirty="0" err="1" smtClean="0">
                <a:latin typeface="Times" pitchFamily="18" charset="0"/>
              </a:rPr>
              <a:t>azimuthal</a:t>
            </a:r>
            <a:r>
              <a:rPr lang="en-US" sz="1800" i="1" dirty="0" smtClean="0">
                <a:latin typeface="Times" pitchFamily="18" charset="0"/>
              </a:rPr>
              <a:t> lines through full PCV pattern every 5</a:t>
            </a:r>
            <a:r>
              <a:rPr lang="en-US" sz="1800" i="1" dirty="0" smtClean="0">
                <a:latin typeface="Times" pitchFamily="18" charset="0"/>
                <a:sym typeface="Symbol"/>
              </a:rPr>
              <a:t></a:t>
            </a:r>
            <a:r>
              <a:rPr lang="en-US" sz="1800" i="1" dirty="0" smtClean="0">
                <a:latin typeface="Times" pitchFamily="18" charset="0"/>
              </a:rPr>
              <a:t>. </a:t>
            </a:r>
            <a:r>
              <a:rPr lang="en-US" sz="1800" b="1" i="1" dirty="0" smtClean="0">
                <a:latin typeface="Times" pitchFamily="18" charset="0"/>
              </a:rPr>
              <a:t>Heavy black line </a:t>
            </a:r>
            <a:r>
              <a:rPr lang="en-US" sz="1800" i="1" dirty="0" smtClean="0">
                <a:latin typeface="Times" pitchFamily="18" charset="0"/>
              </a:rPr>
              <a:t>is the NOAZIM elevation-only profile.</a:t>
            </a:r>
            <a:endParaRPr lang="en-US" sz="1800" i="1" dirty="0">
              <a:latin typeface="Times" pitchFamily="18" charset="0"/>
            </a:endParaRPr>
          </a:p>
        </p:txBody>
      </p:sp>
      <p:sp>
        <p:nvSpPr>
          <p:cNvPr id="152" name="TextBox 151"/>
          <p:cNvSpPr txBox="1"/>
          <p:nvPr/>
        </p:nvSpPr>
        <p:spPr>
          <a:xfrm>
            <a:off x="39014400" y="9829800"/>
            <a:ext cx="2971800" cy="1477328"/>
          </a:xfrm>
          <a:prstGeom prst="rect">
            <a:avLst/>
          </a:prstGeom>
          <a:noFill/>
        </p:spPr>
        <p:txBody>
          <a:bodyPr wrap="square" rtlCol="0">
            <a:spAutoFit/>
          </a:bodyPr>
          <a:lstStyle/>
          <a:p>
            <a:r>
              <a:rPr lang="en-US" sz="1800" i="1" dirty="0" smtClean="0">
                <a:latin typeface="Times" pitchFamily="18" charset="0"/>
              </a:rPr>
              <a:t>NGS solution is shifted to use  IGS PCO. D</a:t>
            </a:r>
            <a:r>
              <a:rPr lang="en-US" sz="1800" b="1" i="1" dirty="0" smtClean="0">
                <a:latin typeface="Times" pitchFamily="18" charset="0"/>
              </a:rPr>
              <a:t>ashed black line </a:t>
            </a:r>
            <a:r>
              <a:rPr lang="en-US" sz="1800" i="1" dirty="0" smtClean="0">
                <a:latin typeface="Times" pitchFamily="18" charset="0"/>
              </a:rPr>
              <a:t>is the NOAZIM difference between IGS and NGS values..</a:t>
            </a:r>
            <a:endParaRPr lang="en-US" sz="1800" i="1" dirty="0">
              <a:latin typeface="Times" pitchFamily="18" charset="0"/>
            </a:endParaRPr>
          </a:p>
        </p:txBody>
      </p:sp>
      <p:sp>
        <p:nvSpPr>
          <p:cNvPr id="161" name="TextBox 160"/>
          <p:cNvSpPr txBox="1"/>
          <p:nvPr/>
        </p:nvSpPr>
        <p:spPr>
          <a:xfrm>
            <a:off x="42595800" y="9677400"/>
            <a:ext cx="4724400" cy="1477328"/>
          </a:xfrm>
          <a:prstGeom prst="rect">
            <a:avLst/>
          </a:prstGeom>
          <a:noFill/>
        </p:spPr>
        <p:txBody>
          <a:bodyPr wrap="square" rtlCol="0">
            <a:spAutoFit/>
          </a:bodyPr>
          <a:lstStyle/>
          <a:p>
            <a:r>
              <a:rPr lang="en-US" sz="1800" i="1" dirty="0" smtClean="0">
                <a:latin typeface="Times" pitchFamily="18" charset="0"/>
              </a:rPr>
              <a:t>IGS minus NGS residuals, shown with respect to azimuth and elevation angle (</a:t>
            </a:r>
            <a:r>
              <a:rPr lang="en-US" sz="1800" i="1" dirty="0" err="1" smtClean="0">
                <a:latin typeface="Times" pitchFamily="18" charset="0"/>
              </a:rPr>
              <a:t>lefthand</a:t>
            </a:r>
            <a:r>
              <a:rPr lang="en-US" sz="1800" i="1" dirty="0" smtClean="0">
                <a:latin typeface="Times" pitchFamily="18" charset="0"/>
              </a:rPr>
              <a:t> circular plots) and as a histogram (</a:t>
            </a:r>
            <a:r>
              <a:rPr lang="en-US" sz="1800" i="1" dirty="0" err="1" smtClean="0">
                <a:latin typeface="Times" pitchFamily="18" charset="0"/>
              </a:rPr>
              <a:t>righthand</a:t>
            </a:r>
            <a:r>
              <a:rPr lang="en-US" sz="1800" i="1" dirty="0" smtClean="0">
                <a:latin typeface="Times" pitchFamily="18" charset="0"/>
              </a:rPr>
              <a:t>). Vertical bars in histogram denote 1mm and 2mm bounds for IGS AWG approval.</a:t>
            </a:r>
            <a:endParaRPr lang="en-US" sz="1800" i="1" dirty="0">
              <a:latin typeface="Times" pitchFamily="18" charset="0"/>
            </a:endParaRPr>
          </a:p>
        </p:txBody>
      </p:sp>
      <p:sp>
        <p:nvSpPr>
          <p:cNvPr id="214" name="TextBox 213"/>
          <p:cNvSpPr txBox="1"/>
          <p:nvPr/>
        </p:nvSpPr>
        <p:spPr>
          <a:xfrm>
            <a:off x="28498800" y="9753600"/>
            <a:ext cx="7239000" cy="1200329"/>
          </a:xfrm>
          <a:prstGeom prst="rect">
            <a:avLst/>
          </a:prstGeom>
          <a:noFill/>
        </p:spPr>
        <p:txBody>
          <a:bodyPr wrap="square" rtlCol="0">
            <a:spAutoFit/>
          </a:bodyPr>
          <a:lstStyle/>
          <a:p>
            <a:r>
              <a:rPr lang="en-US" sz="1800" i="1" dirty="0" smtClean="0">
                <a:latin typeface="Times" pitchFamily="18" charset="0"/>
              </a:rPr>
              <a:t>We provide NGS PCO values from the individual calibration of the serial number shown on the photo, to demonstrate the NGS method’s ability to correctly recover PCO.  However, all further comparison (plots to right) are </a:t>
            </a:r>
            <a:r>
              <a:rPr lang="en-US" sz="1800" b="1" i="1" dirty="0" smtClean="0">
                <a:latin typeface="Times" pitchFamily="18" charset="0"/>
              </a:rPr>
              <a:t>after</a:t>
            </a:r>
            <a:r>
              <a:rPr lang="en-US" sz="1800" i="1" dirty="0" smtClean="0">
                <a:latin typeface="Times" pitchFamily="18" charset="0"/>
              </a:rPr>
              <a:t> shifting NGS values to use the published IGS PCO.</a:t>
            </a:r>
            <a:endParaRPr lang="en-US" sz="1800" i="1" dirty="0">
              <a:latin typeface="Times" pitchFamily="18" charset="0"/>
            </a:endParaRPr>
          </a:p>
        </p:txBody>
      </p:sp>
      <p:sp>
        <p:nvSpPr>
          <p:cNvPr id="215" name="TextBox 214"/>
          <p:cNvSpPr txBox="1"/>
          <p:nvPr/>
        </p:nvSpPr>
        <p:spPr>
          <a:xfrm>
            <a:off x="47929800" y="9753600"/>
            <a:ext cx="2286000" cy="1200329"/>
          </a:xfrm>
          <a:prstGeom prst="rect">
            <a:avLst/>
          </a:prstGeom>
          <a:noFill/>
        </p:spPr>
        <p:txBody>
          <a:bodyPr wrap="square" rtlCol="0">
            <a:spAutoFit/>
          </a:bodyPr>
          <a:lstStyle/>
          <a:p>
            <a:r>
              <a:rPr lang="en-US" sz="1800" i="1" dirty="0" smtClean="0">
                <a:latin typeface="Times" pitchFamily="18" charset="0"/>
              </a:rPr>
              <a:t>Percentage of NGS-IGS residuals which fall within 1mm and 2mm bounds.</a:t>
            </a:r>
            <a:endParaRPr lang="en-US" sz="1800" i="1" dirty="0">
              <a:latin typeface="Times" pitchFamily="18" charset="0"/>
            </a:endParaRPr>
          </a:p>
        </p:txBody>
      </p:sp>
      <p:pic>
        <p:nvPicPr>
          <p:cNvPr id="216" name="Picture 215" descr="coverN.png"/>
          <p:cNvPicPr>
            <a:picLocks noChangeAspect="1"/>
          </p:cNvPicPr>
          <p:nvPr/>
        </p:nvPicPr>
        <p:blipFill>
          <a:blip r:embed="rId21" cstate="print"/>
          <a:srcRect t="8326" b="8334"/>
          <a:stretch>
            <a:fillRect/>
          </a:stretch>
        </p:blipFill>
        <p:spPr>
          <a:xfrm>
            <a:off x="17068800" y="20040600"/>
            <a:ext cx="3657298" cy="3048000"/>
          </a:xfrm>
          <a:prstGeom prst="rect">
            <a:avLst/>
          </a:prstGeom>
        </p:spPr>
      </p:pic>
      <p:pic>
        <p:nvPicPr>
          <p:cNvPr id="217" name="Picture 216" descr="cover4dir.png"/>
          <p:cNvPicPr>
            <a:picLocks noChangeAspect="1"/>
          </p:cNvPicPr>
          <p:nvPr/>
        </p:nvPicPr>
        <p:blipFill>
          <a:blip r:embed="rId22" cstate="print"/>
          <a:srcRect t="6242" b="8334"/>
          <a:stretch>
            <a:fillRect/>
          </a:stretch>
        </p:blipFill>
        <p:spPr>
          <a:xfrm>
            <a:off x="17068800" y="23241000"/>
            <a:ext cx="3657298" cy="3124200"/>
          </a:xfrm>
          <a:prstGeom prst="rect">
            <a:avLst/>
          </a:prstGeom>
        </p:spPr>
      </p:pic>
      <p:graphicFrame>
        <p:nvGraphicFramePr>
          <p:cNvPr id="54" name="Content Placeholder 3"/>
          <p:cNvGraphicFramePr>
            <a:graphicFrameLocks/>
          </p:cNvGraphicFramePr>
          <p:nvPr/>
        </p:nvGraphicFramePr>
        <p:xfrm>
          <a:off x="20497800" y="18440400"/>
          <a:ext cx="7087320" cy="9448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43" name="TextBox 142"/>
          <p:cNvSpPr txBox="1"/>
          <p:nvPr/>
        </p:nvSpPr>
        <p:spPr>
          <a:xfrm>
            <a:off x="15887700" y="20182344"/>
            <a:ext cx="1676400" cy="2677656"/>
          </a:xfrm>
          <a:prstGeom prst="rect">
            <a:avLst/>
          </a:prstGeom>
          <a:noFill/>
        </p:spPr>
        <p:txBody>
          <a:bodyPr wrap="square" rtlCol="0">
            <a:spAutoFit/>
          </a:bodyPr>
          <a:lstStyle/>
          <a:p>
            <a:r>
              <a:rPr lang="en-US" sz="2400" i="1" dirty="0" smtClean="0">
                <a:latin typeface="Times" pitchFamily="18" charset="0"/>
              </a:rPr>
              <a:t>Samples collected with antenna mounted in north orientation</a:t>
            </a:r>
            <a:endParaRPr lang="en-US" sz="2400" i="1" dirty="0">
              <a:latin typeface="Times" pitchFamily="18" charset="0"/>
            </a:endParaRPr>
          </a:p>
        </p:txBody>
      </p:sp>
      <p:sp>
        <p:nvSpPr>
          <p:cNvPr id="144" name="TextBox 143"/>
          <p:cNvSpPr txBox="1"/>
          <p:nvPr/>
        </p:nvSpPr>
        <p:spPr>
          <a:xfrm>
            <a:off x="15887700" y="23816608"/>
            <a:ext cx="1676400" cy="1938992"/>
          </a:xfrm>
          <a:prstGeom prst="rect">
            <a:avLst/>
          </a:prstGeom>
          <a:noFill/>
        </p:spPr>
        <p:txBody>
          <a:bodyPr wrap="square" rtlCol="0">
            <a:spAutoFit/>
          </a:bodyPr>
          <a:lstStyle/>
          <a:p>
            <a:r>
              <a:rPr lang="en-US" sz="2400" i="1" dirty="0" smtClean="0">
                <a:latin typeface="Times" pitchFamily="18" charset="0"/>
              </a:rPr>
              <a:t>Composite sampling after all four directions</a:t>
            </a:r>
            <a:endParaRPr lang="en-US" sz="2400" i="1" dirty="0">
              <a:latin typeface="Times" pitchFamily="18" charset="0"/>
            </a:endParaRPr>
          </a:p>
        </p:txBody>
      </p:sp>
      <p:sp>
        <p:nvSpPr>
          <p:cNvPr id="218" name="TextBox 217"/>
          <p:cNvSpPr txBox="1"/>
          <p:nvPr/>
        </p:nvSpPr>
        <p:spPr>
          <a:xfrm>
            <a:off x="16002000" y="16687800"/>
            <a:ext cx="3962400" cy="2677656"/>
          </a:xfrm>
          <a:prstGeom prst="rect">
            <a:avLst/>
          </a:prstGeom>
          <a:noFill/>
        </p:spPr>
        <p:txBody>
          <a:bodyPr wrap="square" rtlCol="0">
            <a:spAutoFit/>
          </a:bodyPr>
          <a:lstStyle/>
          <a:p>
            <a:r>
              <a:rPr lang="en-US" sz="2400" i="1" dirty="0" smtClean="0">
                <a:latin typeface="Times" pitchFamily="18" charset="0"/>
              </a:rPr>
              <a:t>The 2-axis robot lacks the third degree of freedom necessary to fully sample the PCV pattern.  Collecting data with the antenna in 4 different orientations on the robot circumvents this limitation.</a:t>
            </a:r>
            <a:endParaRPr lang="en-US" sz="2400" i="1" dirty="0">
              <a:latin typeface="Times" pitchFamily="18" charset="0"/>
            </a:endParaRPr>
          </a:p>
        </p:txBody>
      </p:sp>
      <p:sp>
        <p:nvSpPr>
          <p:cNvPr id="106" name="Curved Right Arrow 105"/>
          <p:cNvSpPr/>
          <p:nvPr/>
        </p:nvSpPr>
        <p:spPr bwMode="auto">
          <a:xfrm rot="9045080">
            <a:off x="20149850" y="16750840"/>
            <a:ext cx="1096524" cy="1980958"/>
          </a:xfrm>
          <a:prstGeom prst="curvedRightArrow">
            <a:avLst/>
          </a:prstGeom>
          <a:solidFill>
            <a:schemeClr val="bg2">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none" strike="noStrike" cap="none" normalizeH="0" baseline="0" smtClean="0">
              <a:ln>
                <a:noFill/>
              </a:ln>
              <a:solidFill>
                <a:schemeClr val="tx1"/>
              </a:solidFill>
              <a:effectLst/>
              <a:latin typeface="Arial" pitchFamily="34" charset="0"/>
            </a:endParaRPr>
          </a:p>
        </p:txBody>
      </p:sp>
      <p:sp>
        <p:nvSpPr>
          <p:cNvPr id="141" name="Curved Right Arrow 140"/>
          <p:cNvSpPr/>
          <p:nvPr/>
        </p:nvSpPr>
        <p:spPr bwMode="auto">
          <a:xfrm>
            <a:off x="19278600" y="25679400"/>
            <a:ext cx="1143000" cy="3276600"/>
          </a:xfrm>
          <a:prstGeom prst="curved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806950" rtl="0" eaLnBrk="1" fontAlgn="base" latinLnBrk="0" hangingPunct="1">
              <a:lnSpc>
                <a:spcPct val="100000"/>
              </a:lnSpc>
              <a:spcBef>
                <a:spcPct val="0"/>
              </a:spcBef>
              <a:spcAft>
                <a:spcPct val="0"/>
              </a:spcAft>
              <a:buClrTx/>
              <a:buSzTx/>
              <a:buFontTx/>
              <a:buNone/>
              <a:tabLst/>
            </a:pPr>
            <a:endParaRPr kumimoji="0" lang="en-US" sz="9500" b="0" i="0" u="none" strike="noStrike" cap="none" normalizeH="0" baseline="0" smtClean="0">
              <a:ln>
                <a:noFill/>
              </a:ln>
              <a:solidFill>
                <a:schemeClr val="tx1"/>
              </a:solidFill>
              <a:effectLst/>
              <a:latin typeface="Arial" pitchFamily="34" charset="0"/>
            </a:endParaRPr>
          </a:p>
        </p:txBody>
      </p:sp>
      <p:sp>
        <p:nvSpPr>
          <p:cNvPr id="167" name="Text Box 174"/>
          <p:cNvSpPr txBox="1">
            <a:spLocks noChangeArrowheads="1"/>
          </p:cNvSpPr>
          <p:nvPr/>
        </p:nvSpPr>
        <p:spPr bwMode="auto">
          <a:xfrm>
            <a:off x="41910000" y="3352800"/>
            <a:ext cx="7696200" cy="646331"/>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600" dirty="0" smtClean="0"/>
              <a:t>… compared to IGS type mean</a:t>
            </a:r>
            <a:endParaRPr lang="en-US" sz="3600" dirty="0"/>
          </a:p>
        </p:txBody>
      </p:sp>
      <p:sp>
        <p:nvSpPr>
          <p:cNvPr id="168" name="Text Box 174"/>
          <p:cNvSpPr txBox="1">
            <a:spLocks noChangeArrowheads="1"/>
          </p:cNvSpPr>
          <p:nvPr/>
        </p:nvSpPr>
        <p:spPr bwMode="auto">
          <a:xfrm>
            <a:off x="35204400" y="11811000"/>
            <a:ext cx="6248400" cy="1200329"/>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600" dirty="0" smtClean="0"/>
              <a:t>… compared to other absolute calibration methods</a:t>
            </a:r>
            <a:endParaRPr lang="en-US" sz="3600" dirty="0"/>
          </a:p>
        </p:txBody>
      </p:sp>
      <p:sp>
        <p:nvSpPr>
          <p:cNvPr id="169" name="Line 169"/>
          <p:cNvSpPr>
            <a:spLocks noChangeShapeType="1"/>
          </p:cNvSpPr>
          <p:nvPr/>
        </p:nvSpPr>
        <p:spPr bwMode="auto">
          <a:xfrm>
            <a:off x="28498800" y="11353800"/>
            <a:ext cx="21336000" cy="0"/>
          </a:xfrm>
          <a:prstGeom prst="line">
            <a:avLst/>
          </a:prstGeom>
          <a:noFill/>
          <a:ln w="76200">
            <a:solidFill>
              <a:srgbClr val="FFC000"/>
            </a:solidFill>
            <a:round/>
            <a:headEnd/>
            <a:tailEnd/>
          </a:ln>
          <a:effectLst/>
        </p:spPr>
        <p:txBody>
          <a:bodyPr/>
          <a:lstStyle/>
          <a:p>
            <a:endParaRPr lang="en-US"/>
          </a:p>
        </p:txBody>
      </p:sp>
      <p:sp>
        <p:nvSpPr>
          <p:cNvPr id="170" name="TextBox 169"/>
          <p:cNvSpPr txBox="1"/>
          <p:nvPr/>
        </p:nvSpPr>
        <p:spPr>
          <a:xfrm>
            <a:off x="28575000" y="11658600"/>
            <a:ext cx="6477000" cy="2743200"/>
          </a:xfrm>
          <a:prstGeom prst="rect">
            <a:avLst/>
          </a:prstGeom>
          <a:noFill/>
        </p:spPr>
        <p:txBody>
          <a:bodyPr wrap="square" rtlCol="0">
            <a:spAutoFit/>
          </a:bodyPr>
          <a:lstStyle/>
          <a:p>
            <a:r>
              <a:rPr lang="en-US" sz="2800" dirty="0" smtClean="0"/>
              <a:t>Members of the IGS Antenna Working Group (AWG) are conducting “ring calibrations”, that is, calibrating individual antennas with different systems and environments to test consistency between methods.</a:t>
            </a:r>
            <a:endParaRPr lang="en-US" sz="2800" dirty="0"/>
          </a:p>
        </p:txBody>
      </p:sp>
      <p:pic>
        <p:nvPicPr>
          <p:cNvPr id="171" name="Picture 2"/>
          <p:cNvPicPr>
            <a:picLocks noChangeAspect="1" noChangeArrowheads="1"/>
          </p:cNvPicPr>
          <p:nvPr/>
        </p:nvPicPr>
        <p:blipFill>
          <a:blip r:embed="rId28" cstate="print"/>
          <a:srcRect/>
          <a:stretch>
            <a:fillRect/>
          </a:stretch>
        </p:blipFill>
        <p:spPr bwMode="auto">
          <a:xfrm>
            <a:off x="28803600" y="14401800"/>
            <a:ext cx="1524000" cy="2350975"/>
          </a:xfrm>
          <a:prstGeom prst="rect">
            <a:avLst/>
          </a:prstGeom>
          <a:noFill/>
          <a:ln w="9525">
            <a:noFill/>
            <a:miter lim="800000"/>
            <a:headEnd/>
            <a:tailEnd/>
          </a:ln>
        </p:spPr>
      </p:pic>
      <p:pic>
        <p:nvPicPr>
          <p:cNvPr id="172" name="Picture 3"/>
          <p:cNvPicPr>
            <a:picLocks noChangeAspect="1" noChangeArrowheads="1"/>
          </p:cNvPicPr>
          <p:nvPr/>
        </p:nvPicPr>
        <p:blipFill>
          <a:blip r:embed="rId29" cstate="print"/>
          <a:srcRect/>
          <a:stretch>
            <a:fillRect/>
          </a:stretch>
        </p:blipFill>
        <p:spPr bwMode="auto">
          <a:xfrm>
            <a:off x="31242000" y="14401800"/>
            <a:ext cx="3588075" cy="2352675"/>
          </a:xfrm>
          <a:prstGeom prst="rect">
            <a:avLst/>
          </a:prstGeom>
          <a:noFill/>
          <a:ln w="9525">
            <a:noFill/>
            <a:miter lim="800000"/>
            <a:headEnd/>
            <a:tailEnd/>
          </a:ln>
        </p:spPr>
      </p:pic>
      <p:grpSp>
        <p:nvGrpSpPr>
          <p:cNvPr id="183" name="Group 182"/>
          <p:cNvGrpSpPr/>
          <p:nvPr/>
        </p:nvGrpSpPr>
        <p:grpSpPr>
          <a:xfrm>
            <a:off x="28346400" y="18745200"/>
            <a:ext cx="22021800" cy="6333530"/>
            <a:chOff x="28270200" y="16535400"/>
            <a:chExt cx="22021800" cy="6333530"/>
          </a:xfrm>
        </p:grpSpPr>
        <p:sp>
          <p:nvSpPr>
            <p:cNvPr id="163" name="TextBox 162"/>
            <p:cNvSpPr txBox="1"/>
            <p:nvPr/>
          </p:nvSpPr>
          <p:spPr>
            <a:xfrm>
              <a:off x="28270200" y="20421600"/>
              <a:ext cx="7162800" cy="1323439"/>
            </a:xfrm>
            <a:prstGeom prst="rect">
              <a:avLst/>
            </a:prstGeom>
            <a:noFill/>
          </p:spPr>
          <p:txBody>
            <a:bodyPr wrap="square" rtlCol="0">
              <a:spAutoFit/>
            </a:bodyPr>
            <a:lstStyle/>
            <a:p>
              <a:r>
                <a:rPr lang="en-US" sz="2000" b="1" dirty="0" smtClean="0">
                  <a:latin typeface="Courier" pitchFamily="49" charset="0"/>
                </a:rPr>
                <a:t>         N     E      U </a:t>
              </a:r>
            </a:p>
            <a:p>
              <a:r>
                <a:rPr lang="en-US" sz="2000" b="1" dirty="0" smtClean="0">
                  <a:latin typeface="Courier" pitchFamily="49" charset="0"/>
                </a:rPr>
                <a:t>Bonn  </a:t>
              </a:r>
              <a:r>
                <a:rPr lang="en-US" sz="2000" dirty="0" smtClean="0">
                  <a:latin typeface="Courier" pitchFamily="49" charset="0"/>
                </a:rPr>
                <a:t>-0.03  0.50  58.89</a:t>
              </a:r>
            </a:p>
            <a:p>
              <a:r>
                <a:rPr lang="en-US" sz="2000" b="1" dirty="0" smtClean="0">
                  <a:latin typeface="Courier" pitchFamily="49" charset="0"/>
                </a:rPr>
                <a:t>Geo++ </a:t>
              </a:r>
              <a:r>
                <a:rPr lang="en-US" sz="2000" dirty="0" smtClean="0">
                  <a:latin typeface="Courier" pitchFamily="49" charset="0"/>
                </a:rPr>
                <a:t>-0.25 -0.19  58.34</a:t>
              </a:r>
            </a:p>
            <a:p>
              <a:r>
                <a:rPr lang="en-US" sz="2000" b="1" dirty="0" smtClean="0">
                  <a:latin typeface="Courier" pitchFamily="49" charset="0"/>
                </a:rPr>
                <a:t>NGS</a:t>
              </a:r>
              <a:r>
                <a:rPr lang="en-US" sz="2000" dirty="0" smtClean="0">
                  <a:latin typeface="Courier" pitchFamily="49" charset="0"/>
                </a:rPr>
                <a:t>   -0.12 -0.17  59.74</a:t>
              </a:r>
              <a:endParaRPr lang="en-US" sz="2000" dirty="0">
                <a:latin typeface="Courier" pitchFamily="49" charset="0"/>
              </a:endParaRPr>
            </a:p>
          </p:txBody>
        </p:sp>
        <p:sp>
          <p:nvSpPr>
            <p:cNvPr id="164" name="TextBox 163"/>
            <p:cNvSpPr txBox="1"/>
            <p:nvPr/>
          </p:nvSpPr>
          <p:spPr>
            <a:xfrm>
              <a:off x="28270200" y="18745200"/>
              <a:ext cx="7162800" cy="1323439"/>
            </a:xfrm>
            <a:prstGeom prst="rect">
              <a:avLst/>
            </a:prstGeom>
            <a:noFill/>
          </p:spPr>
          <p:txBody>
            <a:bodyPr wrap="square" rtlCol="0">
              <a:spAutoFit/>
            </a:bodyPr>
            <a:lstStyle/>
            <a:p>
              <a:r>
                <a:rPr lang="en-US" sz="2000" b="1" dirty="0" smtClean="0">
                  <a:latin typeface="Courier" pitchFamily="49" charset="0"/>
                </a:rPr>
                <a:t>    [mm] N     E      U</a:t>
              </a:r>
            </a:p>
            <a:p>
              <a:r>
                <a:rPr lang="en-US" sz="2000" b="1" dirty="0" smtClean="0">
                  <a:latin typeface="Courier" pitchFamily="49" charset="0"/>
                </a:rPr>
                <a:t>Bonn   </a:t>
              </a:r>
              <a:r>
                <a:rPr lang="en-US" sz="2000" dirty="0" smtClean="0">
                  <a:latin typeface="Courier" pitchFamily="49" charset="0"/>
                </a:rPr>
                <a:t>0.71  0.27  67.70</a:t>
              </a:r>
            </a:p>
            <a:p>
              <a:r>
                <a:rPr lang="en-US" sz="2000" b="1" dirty="0" smtClean="0">
                  <a:latin typeface="Courier" pitchFamily="49" charset="0"/>
                </a:rPr>
                <a:t>Geo++ </a:t>
              </a:r>
              <a:r>
                <a:rPr lang="en-US" sz="2000" dirty="0" smtClean="0">
                  <a:latin typeface="Courier" pitchFamily="49" charset="0"/>
                </a:rPr>
                <a:t> 1.01 -0.27  67.70</a:t>
              </a:r>
            </a:p>
            <a:p>
              <a:r>
                <a:rPr lang="en-US" sz="2000" b="1" dirty="0" smtClean="0">
                  <a:latin typeface="Courier" pitchFamily="49" charset="0"/>
                </a:rPr>
                <a:t>NGS</a:t>
              </a:r>
              <a:r>
                <a:rPr lang="en-US" sz="2000" dirty="0" smtClean="0">
                  <a:latin typeface="Courier" pitchFamily="49" charset="0"/>
                </a:rPr>
                <a:t>    1.25 -0.31  67.46</a:t>
              </a:r>
              <a:endParaRPr lang="en-US" sz="2000" dirty="0">
                <a:latin typeface="Courier" pitchFamily="49" charset="0"/>
              </a:endParaRPr>
            </a:p>
          </p:txBody>
        </p:sp>
        <p:pic>
          <p:nvPicPr>
            <p:cNvPr id="165" name="Picture 164" descr="TZeph2_v2_noaz.png"/>
            <p:cNvPicPr>
              <a:picLocks noChangeAspect="1"/>
            </p:cNvPicPr>
            <p:nvPr/>
          </p:nvPicPr>
          <p:blipFill>
            <a:blip r:embed="rId30" cstate="print"/>
            <a:stretch>
              <a:fillRect/>
            </a:stretch>
          </p:blipFill>
          <p:spPr>
            <a:xfrm>
              <a:off x="34975800" y="16612053"/>
              <a:ext cx="4488501" cy="5485947"/>
            </a:xfrm>
            <a:prstGeom prst="rect">
              <a:avLst/>
            </a:prstGeom>
          </p:spPr>
        </p:pic>
        <p:pic>
          <p:nvPicPr>
            <p:cNvPr id="166" name="Picture 165" descr="TZeph2_v2_noazD.png"/>
            <p:cNvPicPr>
              <a:picLocks noChangeAspect="1"/>
            </p:cNvPicPr>
            <p:nvPr/>
          </p:nvPicPr>
          <p:blipFill>
            <a:blip r:embed="rId31" cstate="print"/>
            <a:stretch>
              <a:fillRect/>
            </a:stretch>
          </p:blipFill>
          <p:spPr>
            <a:xfrm>
              <a:off x="39090600" y="16611600"/>
              <a:ext cx="4488501" cy="5485947"/>
            </a:xfrm>
            <a:prstGeom prst="rect">
              <a:avLst/>
            </a:prstGeom>
          </p:spPr>
        </p:pic>
        <p:pic>
          <p:nvPicPr>
            <p:cNvPr id="174" name="Picture 173" descr="TZeph2g02hist.png"/>
            <p:cNvPicPr>
              <a:picLocks noChangeAspect="1"/>
            </p:cNvPicPr>
            <p:nvPr/>
          </p:nvPicPr>
          <p:blipFill>
            <a:blip r:embed="rId32" cstate="print"/>
            <a:srcRect r="4159"/>
            <a:stretch>
              <a:fillRect/>
            </a:stretch>
          </p:blipFill>
          <p:spPr>
            <a:xfrm>
              <a:off x="46710600" y="16535400"/>
              <a:ext cx="3505200" cy="5485947"/>
            </a:xfrm>
            <a:prstGeom prst="rect">
              <a:avLst/>
            </a:prstGeom>
          </p:spPr>
        </p:pic>
        <p:grpSp>
          <p:nvGrpSpPr>
            <p:cNvPr id="204" name="Group 203"/>
            <p:cNvGrpSpPr/>
            <p:nvPr/>
          </p:nvGrpSpPr>
          <p:grpSpPr>
            <a:xfrm>
              <a:off x="28498800" y="16916400"/>
              <a:ext cx="6400800" cy="1604665"/>
              <a:chOff x="30175200" y="18821853"/>
              <a:chExt cx="6400800" cy="1604665"/>
            </a:xfrm>
          </p:grpSpPr>
          <p:grpSp>
            <p:nvGrpSpPr>
              <p:cNvPr id="193" name="Group 178"/>
              <p:cNvGrpSpPr/>
              <p:nvPr/>
            </p:nvGrpSpPr>
            <p:grpSpPr>
              <a:xfrm>
                <a:off x="34213800" y="18821853"/>
                <a:ext cx="2362200" cy="1604665"/>
                <a:chOff x="32537400" y="6705600"/>
                <a:chExt cx="2362200" cy="1604665"/>
              </a:xfrm>
            </p:grpSpPr>
            <p:pic>
              <p:nvPicPr>
                <p:cNvPr id="197" name="Picture 196" descr="TopCRG3_photo.jpg"/>
                <p:cNvPicPr>
                  <a:picLocks noChangeAspect="1"/>
                </p:cNvPicPr>
                <p:nvPr/>
              </p:nvPicPr>
              <p:blipFill>
                <a:blip r:embed="rId33" cstate="print"/>
                <a:stretch>
                  <a:fillRect/>
                </a:stretch>
              </p:blipFill>
              <p:spPr>
                <a:xfrm>
                  <a:off x="32537400" y="6705600"/>
                  <a:ext cx="2362200" cy="1574800"/>
                </a:xfrm>
                <a:prstGeom prst="rect">
                  <a:avLst/>
                </a:prstGeom>
                <a:ln>
                  <a:noFill/>
                </a:ln>
                <a:effectLst>
                  <a:outerShdw blurRad="190500" algn="tl" rotWithShape="0">
                    <a:srgbClr val="000000">
                      <a:alpha val="70000"/>
                    </a:srgbClr>
                  </a:outerShdw>
                </a:effectLst>
              </p:spPr>
            </p:pic>
            <p:sp>
              <p:nvSpPr>
                <p:cNvPr id="200" name="TextBox 199"/>
                <p:cNvSpPr txBox="1"/>
                <p:nvPr/>
              </p:nvSpPr>
              <p:spPr>
                <a:xfrm>
                  <a:off x="32689800" y="7848600"/>
                  <a:ext cx="2209800" cy="461665"/>
                </a:xfrm>
                <a:prstGeom prst="rect">
                  <a:avLst/>
                </a:prstGeom>
                <a:noFill/>
              </p:spPr>
              <p:txBody>
                <a:bodyPr wrap="square" rtlCol="0">
                  <a:spAutoFit/>
                </a:bodyPr>
                <a:lstStyle/>
                <a:p>
                  <a:r>
                    <a:rPr lang="en-US" sz="2400" dirty="0" smtClean="0">
                      <a:solidFill>
                        <a:schemeClr val="bg1"/>
                      </a:solidFill>
                    </a:rPr>
                    <a:t>s/n 30213962</a:t>
                  </a:r>
                  <a:endParaRPr lang="en-US" sz="2400" dirty="0">
                    <a:solidFill>
                      <a:schemeClr val="bg1"/>
                    </a:solidFill>
                  </a:endParaRPr>
                </a:p>
              </p:txBody>
            </p:sp>
          </p:grpSp>
          <p:sp>
            <p:nvSpPr>
              <p:cNvPr id="203" name="Text Box 174"/>
              <p:cNvSpPr txBox="1">
                <a:spLocks noChangeArrowheads="1"/>
              </p:cNvSpPr>
              <p:nvPr/>
            </p:nvSpPr>
            <p:spPr bwMode="auto">
              <a:xfrm>
                <a:off x="30175200" y="19050000"/>
                <a:ext cx="3657600" cy="1092607"/>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600" dirty="0" smtClean="0"/>
                  <a:t>Trimble Zephyr 2</a:t>
                </a:r>
              </a:p>
              <a:p>
                <a:pPr algn="ctr" defTabSz="3900488">
                  <a:spcBef>
                    <a:spcPts val="600"/>
                  </a:spcBef>
                </a:pPr>
                <a:r>
                  <a:rPr lang="en-US" sz="2400" dirty="0" smtClean="0"/>
                  <a:t>TRM55971.00</a:t>
                </a:r>
                <a:endParaRPr lang="en-US" sz="2400" dirty="0"/>
              </a:p>
            </p:txBody>
          </p:sp>
        </p:grpSp>
        <p:pic>
          <p:nvPicPr>
            <p:cNvPr id="173" name="Picture 172" descr="TZeph2g01hist.png"/>
            <p:cNvPicPr>
              <a:picLocks noChangeAspect="1"/>
            </p:cNvPicPr>
            <p:nvPr/>
          </p:nvPicPr>
          <p:blipFill>
            <a:blip r:embed="rId34" cstate="print"/>
            <a:stretch>
              <a:fillRect/>
            </a:stretch>
          </p:blipFill>
          <p:spPr>
            <a:xfrm>
              <a:off x="43510200" y="16535400"/>
              <a:ext cx="3657298" cy="5485947"/>
            </a:xfrm>
            <a:prstGeom prst="rect">
              <a:avLst/>
            </a:prstGeom>
          </p:spPr>
        </p:pic>
        <p:sp>
          <p:nvSpPr>
            <p:cNvPr id="175" name="TextBox 174"/>
            <p:cNvSpPr txBox="1"/>
            <p:nvPr/>
          </p:nvSpPr>
          <p:spPr>
            <a:xfrm>
              <a:off x="43891200" y="21945600"/>
              <a:ext cx="6400800" cy="923330"/>
            </a:xfrm>
            <a:prstGeom prst="rect">
              <a:avLst/>
            </a:prstGeom>
            <a:noFill/>
          </p:spPr>
          <p:txBody>
            <a:bodyPr wrap="square" rtlCol="0">
              <a:spAutoFit/>
            </a:bodyPr>
            <a:lstStyle/>
            <a:p>
              <a:r>
                <a:rPr lang="en-US" sz="1800" i="1" dirty="0" smtClean="0">
                  <a:latin typeface="Times" pitchFamily="18" charset="0"/>
                </a:rPr>
                <a:t>Histogram of  full (azimuth and elevation-dependent) PCV differences between solution pairs. Black vertical bars in histogram denote 1mm and 2mm bounds.</a:t>
              </a:r>
              <a:endParaRPr lang="en-US" sz="1800" i="1" dirty="0">
                <a:latin typeface="Times" pitchFamily="18" charset="0"/>
              </a:endParaRPr>
            </a:p>
          </p:txBody>
        </p:sp>
        <p:sp>
          <p:nvSpPr>
            <p:cNvPr id="176" name="TextBox 175"/>
            <p:cNvSpPr txBox="1"/>
            <p:nvPr/>
          </p:nvSpPr>
          <p:spPr>
            <a:xfrm>
              <a:off x="35433000" y="22174200"/>
              <a:ext cx="8153400" cy="646331"/>
            </a:xfrm>
            <a:prstGeom prst="rect">
              <a:avLst/>
            </a:prstGeom>
            <a:noFill/>
          </p:spPr>
          <p:txBody>
            <a:bodyPr wrap="square" rtlCol="0">
              <a:spAutoFit/>
            </a:bodyPr>
            <a:lstStyle/>
            <a:p>
              <a:r>
                <a:rPr lang="en-US" sz="1800" i="1" dirty="0" smtClean="0">
                  <a:latin typeface="Times" pitchFamily="18" charset="0"/>
                </a:rPr>
                <a:t>(left) NOAZIM elevation-only PCV profile. (right) differences between solution pairs.  All results have been shifted to use common PCO values.</a:t>
              </a:r>
              <a:endParaRPr lang="en-US" sz="1800" i="1" dirty="0">
                <a:latin typeface="Times" pitchFamily="18" charset="0"/>
              </a:endParaRPr>
            </a:p>
          </p:txBody>
        </p:sp>
        <p:sp>
          <p:nvSpPr>
            <p:cNvPr id="182" name="TextBox 181"/>
            <p:cNvSpPr txBox="1"/>
            <p:nvPr/>
          </p:nvSpPr>
          <p:spPr>
            <a:xfrm>
              <a:off x="32308800" y="18669000"/>
              <a:ext cx="2819400" cy="4093428"/>
            </a:xfrm>
            <a:prstGeom prst="rect">
              <a:avLst/>
            </a:prstGeom>
            <a:noFill/>
          </p:spPr>
          <p:txBody>
            <a:bodyPr wrap="square" rtlCol="0">
              <a:spAutoFit/>
            </a:bodyPr>
            <a:lstStyle/>
            <a:p>
              <a:r>
                <a:rPr lang="en-US" sz="2000" dirty="0" smtClean="0"/>
                <a:t>Because this antenna model does not have </a:t>
              </a:r>
              <a:r>
                <a:rPr lang="en-US" sz="2000" dirty="0" err="1" smtClean="0"/>
                <a:t>chokerings</a:t>
              </a:r>
              <a:r>
                <a:rPr lang="en-US" sz="2000" dirty="0" smtClean="0"/>
                <a:t>, we expect results to be more sensitive to environmental effects such as multipath.  Even with this expectation, the different methods have excellent PCO agreement and PCVs agree at &lt; 2mm level.</a:t>
              </a:r>
              <a:endParaRPr lang="en-US" sz="2000" dirty="0"/>
            </a:p>
          </p:txBody>
        </p:sp>
      </p:grpSp>
      <p:sp>
        <p:nvSpPr>
          <p:cNvPr id="195" name="TextBox 194"/>
          <p:cNvSpPr txBox="1"/>
          <p:nvPr/>
        </p:nvSpPr>
        <p:spPr>
          <a:xfrm>
            <a:off x="28651200" y="17023140"/>
            <a:ext cx="2514600" cy="1569660"/>
          </a:xfrm>
          <a:prstGeom prst="rect">
            <a:avLst/>
          </a:prstGeom>
          <a:noFill/>
        </p:spPr>
        <p:txBody>
          <a:bodyPr wrap="square" rtlCol="0">
            <a:spAutoFit/>
          </a:bodyPr>
          <a:lstStyle/>
          <a:p>
            <a:r>
              <a:rPr lang="en-US" sz="2400" b="1" dirty="0" smtClean="0"/>
              <a:t>Geo++</a:t>
            </a:r>
            <a:r>
              <a:rPr lang="en-US" sz="2400" dirty="0" smtClean="0"/>
              <a:t>: field calibration with 3-axis robot and </a:t>
            </a:r>
            <a:r>
              <a:rPr lang="en-US" sz="2400" dirty="0" err="1" smtClean="0"/>
              <a:t>Kalman</a:t>
            </a:r>
            <a:r>
              <a:rPr lang="en-US" sz="2400" dirty="0" smtClean="0"/>
              <a:t> filtering</a:t>
            </a:r>
            <a:endParaRPr lang="en-US" sz="2400" dirty="0"/>
          </a:p>
        </p:txBody>
      </p:sp>
      <p:sp>
        <p:nvSpPr>
          <p:cNvPr id="196" name="TextBox 195"/>
          <p:cNvSpPr txBox="1"/>
          <p:nvPr/>
        </p:nvSpPr>
        <p:spPr>
          <a:xfrm>
            <a:off x="31242000" y="17023140"/>
            <a:ext cx="3505200" cy="1569660"/>
          </a:xfrm>
          <a:prstGeom prst="rect">
            <a:avLst/>
          </a:prstGeom>
          <a:noFill/>
        </p:spPr>
        <p:txBody>
          <a:bodyPr wrap="square" rtlCol="0">
            <a:spAutoFit/>
          </a:bodyPr>
          <a:lstStyle/>
          <a:p>
            <a:r>
              <a:rPr lang="en-US" sz="2400" b="1" dirty="0" smtClean="0"/>
              <a:t>Bonn</a:t>
            </a:r>
            <a:r>
              <a:rPr lang="en-US" sz="2400" dirty="0" smtClean="0"/>
              <a:t>: anechoic chamber calibration with signal simulator and 2-axis robot</a:t>
            </a:r>
            <a:endParaRPr lang="en-US" sz="2400" dirty="0"/>
          </a:p>
        </p:txBody>
      </p:sp>
      <p:sp>
        <p:nvSpPr>
          <p:cNvPr id="177" name="Line 169"/>
          <p:cNvSpPr>
            <a:spLocks noChangeShapeType="1"/>
          </p:cNvSpPr>
          <p:nvPr/>
        </p:nvSpPr>
        <p:spPr bwMode="auto">
          <a:xfrm>
            <a:off x="28727400" y="18745200"/>
            <a:ext cx="21336000" cy="0"/>
          </a:xfrm>
          <a:prstGeom prst="line">
            <a:avLst/>
          </a:prstGeom>
          <a:noFill/>
          <a:ln w="38100">
            <a:solidFill>
              <a:srgbClr val="FFEBAB"/>
            </a:solidFill>
            <a:prstDash val="lgDash"/>
            <a:round/>
            <a:headEnd/>
            <a:tailEnd/>
          </a:ln>
          <a:effectLst/>
        </p:spPr>
        <p:txBody>
          <a:bodyPr/>
          <a:lstStyle/>
          <a:p>
            <a:endParaRPr lang="en-US"/>
          </a:p>
        </p:txBody>
      </p:sp>
      <p:sp>
        <p:nvSpPr>
          <p:cNvPr id="209" name="TextBox 208"/>
          <p:cNvSpPr txBox="1"/>
          <p:nvPr/>
        </p:nvSpPr>
        <p:spPr>
          <a:xfrm>
            <a:off x="48463200" y="5715000"/>
            <a:ext cx="1752600" cy="1323439"/>
          </a:xfrm>
          <a:prstGeom prst="rect">
            <a:avLst/>
          </a:prstGeom>
          <a:noFill/>
        </p:spPr>
        <p:txBody>
          <a:bodyPr wrap="square" rtlCol="0">
            <a:spAutoFit/>
          </a:bodyPr>
          <a:lstStyle/>
          <a:p>
            <a:r>
              <a:rPr lang="en-US" sz="2000" dirty="0" smtClean="0"/>
              <a:t>100% &lt; 1mm @ &gt;10</a:t>
            </a:r>
            <a:r>
              <a:rPr lang="en-US" sz="2000" dirty="0" smtClean="0">
                <a:sym typeface="Symbol"/>
              </a:rPr>
              <a:t></a:t>
            </a:r>
          </a:p>
          <a:p>
            <a:r>
              <a:rPr lang="en-US" sz="2000" dirty="0" smtClean="0">
                <a:sym typeface="Symbol"/>
              </a:rPr>
              <a:t>100% &lt; 2mm @ 10</a:t>
            </a:r>
            <a:endParaRPr lang="en-US" sz="2000" dirty="0"/>
          </a:p>
        </p:txBody>
      </p:sp>
      <p:pic>
        <p:nvPicPr>
          <p:cNvPr id="211" name="Picture 210" descr="TrmCR_pcv.png"/>
          <p:cNvPicPr>
            <a:picLocks noChangeAspect="1"/>
          </p:cNvPicPr>
          <p:nvPr/>
        </p:nvPicPr>
        <p:blipFill>
          <a:blip r:embed="rId35" cstate="print"/>
          <a:stretch>
            <a:fillRect/>
          </a:stretch>
        </p:blipFill>
        <p:spPr>
          <a:xfrm>
            <a:off x="41605200" y="11658600"/>
            <a:ext cx="5485947" cy="5485947"/>
          </a:xfrm>
          <a:prstGeom prst="rect">
            <a:avLst/>
          </a:prstGeom>
        </p:spPr>
      </p:pic>
      <p:pic>
        <p:nvPicPr>
          <p:cNvPr id="219" name="Picture 218" descr="TrmCR_resid.png"/>
          <p:cNvPicPr>
            <a:picLocks noChangeAspect="1"/>
          </p:cNvPicPr>
          <p:nvPr/>
        </p:nvPicPr>
        <p:blipFill>
          <a:blip r:embed="rId36" cstate="print"/>
          <a:stretch>
            <a:fillRect/>
          </a:stretch>
        </p:blipFill>
        <p:spPr>
          <a:xfrm>
            <a:off x="47167800" y="11963400"/>
            <a:ext cx="2742973" cy="4876800"/>
          </a:xfrm>
          <a:prstGeom prst="rect">
            <a:avLst/>
          </a:prstGeom>
        </p:spPr>
      </p:pic>
      <p:pic>
        <p:nvPicPr>
          <p:cNvPr id="220" name="Picture 219" descr="LoadImage.jpg"/>
          <p:cNvPicPr>
            <a:picLocks noChangeAspect="1"/>
          </p:cNvPicPr>
          <p:nvPr/>
        </p:nvPicPr>
        <p:blipFill>
          <a:blip r:embed="rId37" cstate="print"/>
          <a:stretch>
            <a:fillRect/>
          </a:stretch>
        </p:blipFill>
        <p:spPr>
          <a:xfrm>
            <a:off x="35356800" y="14833600"/>
            <a:ext cx="2209800" cy="1473200"/>
          </a:xfrm>
          <a:prstGeom prst="rect">
            <a:avLst/>
          </a:prstGeom>
          <a:ln>
            <a:noFill/>
          </a:ln>
          <a:effectLst>
            <a:outerShdw blurRad="190500" algn="tl" rotWithShape="0">
              <a:srgbClr val="000000">
                <a:alpha val="70000"/>
              </a:srgbClr>
            </a:outerShdw>
          </a:effectLst>
        </p:spPr>
      </p:pic>
      <p:sp>
        <p:nvSpPr>
          <p:cNvPr id="221" name="TextBox 220"/>
          <p:cNvSpPr txBox="1"/>
          <p:nvPr/>
        </p:nvSpPr>
        <p:spPr>
          <a:xfrm>
            <a:off x="42138600" y="16914674"/>
            <a:ext cx="4800600" cy="1754326"/>
          </a:xfrm>
          <a:prstGeom prst="rect">
            <a:avLst/>
          </a:prstGeom>
          <a:noFill/>
        </p:spPr>
        <p:txBody>
          <a:bodyPr wrap="square" rtlCol="0">
            <a:spAutoFit/>
          </a:bodyPr>
          <a:lstStyle/>
          <a:p>
            <a:r>
              <a:rPr lang="en-US" sz="1800" b="1" i="1" dirty="0" smtClean="0">
                <a:solidFill>
                  <a:srgbClr val="FF0000"/>
                </a:solidFill>
                <a:latin typeface="Times" pitchFamily="18" charset="0"/>
              </a:rPr>
              <a:t>Colored</a:t>
            </a:r>
            <a:r>
              <a:rPr lang="en-US" sz="1800" b="1" i="1" dirty="0" smtClean="0">
                <a:latin typeface="Times" pitchFamily="18" charset="0"/>
              </a:rPr>
              <a:t> </a:t>
            </a:r>
            <a:r>
              <a:rPr lang="en-US" sz="1800" b="1" i="1" dirty="0" smtClean="0">
                <a:solidFill>
                  <a:srgbClr val="0070C0"/>
                </a:solidFill>
                <a:latin typeface="Times" pitchFamily="18" charset="0"/>
              </a:rPr>
              <a:t>lines</a:t>
            </a:r>
            <a:r>
              <a:rPr lang="en-US" sz="1800" b="1" i="1" dirty="0" smtClean="0">
                <a:latin typeface="Times" pitchFamily="18" charset="0"/>
              </a:rPr>
              <a:t> </a:t>
            </a:r>
            <a:r>
              <a:rPr lang="en-US" sz="1800" i="1" dirty="0" smtClean="0">
                <a:latin typeface="Times" pitchFamily="18" charset="0"/>
              </a:rPr>
              <a:t>are </a:t>
            </a:r>
            <a:r>
              <a:rPr lang="en-US" sz="1800" i="1" dirty="0" err="1" smtClean="0">
                <a:latin typeface="Times" pitchFamily="18" charset="0"/>
              </a:rPr>
              <a:t>azimuthal</a:t>
            </a:r>
            <a:r>
              <a:rPr lang="en-US" sz="1800" i="1" dirty="0" smtClean="0">
                <a:latin typeface="Times" pitchFamily="18" charset="0"/>
              </a:rPr>
              <a:t> lines through full PCV pattern every 5</a:t>
            </a:r>
            <a:r>
              <a:rPr lang="en-US" sz="1800" i="1" dirty="0" smtClean="0">
                <a:latin typeface="Times" pitchFamily="18" charset="0"/>
                <a:sym typeface="Symbol"/>
              </a:rPr>
              <a:t>, for the first serial number</a:t>
            </a:r>
            <a:r>
              <a:rPr lang="en-US" sz="1800" i="1" dirty="0" smtClean="0">
                <a:latin typeface="Times" pitchFamily="18" charset="0"/>
              </a:rPr>
              <a:t>. </a:t>
            </a:r>
            <a:r>
              <a:rPr lang="en-US" sz="1800" b="1" i="1" dirty="0" smtClean="0">
                <a:latin typeface="Times" pitchFamily="18" charset="0"/>
              </a:rPr>
              <a:t>Heavy green line </a:t>
            </a:r>
            <a:r>
              <a:rPr lang="en-US" sz="1800" i="1" dirty="0" smtClean="0">
                <a:latin typeface="Times" pitchFamily="18" charset="0"/>
              </a:rPr>
              <a:t>is the NOAZIM elevation-only profile, offset by -3 mm for clarity.  The heavy dashed black line is the difference between Bonn and NGS NOAZIM values.</a:t>
            </a:r>
            <a:endParaRPr lang="en-US" sz="1800" i="1" dirty="0">
              <a:latin typeface="Times" pitchFamily="18" charset="0"/>
            </a:endParaRPr>
          </a:p>
        </p:txBody>
      </p:sp>
      <p:sp>
        <p:nvSpPr>
          <p:cNvPr id="222" name="TextBox 221"/>
          <p:cNvSpPr txBox="1"/>
          <p:nvPr/>
        </p:nvSpPr>
        <p:spPr>
          <a:xfrm>
            <a:off x="47015400" y="16840200"/>
            <a:ext cx="3048000" cy="1477328"/>
          </a:xfrm>
          <a:prstGeom prst="rect">
            <a:avLst/>
          </a:prstGeom>
          <a:noFill/>
        </p:spPr>
        <p:txBody>
          <a:bodyPr wrap="square" rtlCol="0">
            <a:spAutoFit/>
          </a:bodyPr>
          <a:lstStyle/>
          <a:p>
            <a:r>
              <a:rPr lang="en-US" sz="1800" i="1" dirty="0" smtClean="0">
                <a:latin typeface="Times" pitchFamily="18" charset="0"/>
              </a:rPr>
              <a:t>Full PCV residuals, Bonn minus NGS .Vertical bars in histogram denote 1mm and 2mm bounds for IGS AWG approval.</a:t>
            </a:r>
            <a:endParaRPr lang="en-US" sz="1800" i="1" dirty="0">
              <a:latin typeface="Times" pitchFamily="18" charset="0"/>
            </a:endParaRPr>
          </a:p>
        </p:txBody>
      </p:sp>
      <p:sp>
        <p:nvSpPr>
          <p:cNvPr id="223" name="Text Box 174"/>
          <p:cNvSpPr txBox="1">
            <a:spLocks noChangeArrowheads="1"/>
          </p:cNvSpPr>
          <p:nvPr/>
        </p:nvSpPr>
        <p:spPr bwMode="auto">
          <a:xfrm>
            <a:off x="35128200" y="13182600"/>
            <a:ext cx="2743200" cy="1461939"/>
          </a:xfrm>
          <a:prstGeom prst="rect">
            <a:avLst/>
          </a:prstGeom>
          <a:solidFill>
            <a:srgbClr val="DDDDDD">
              <a:alpha val="62000"/>
            </a:srgbClr>
          </a:solidFill>
          <a:ln w="76200">
            <a:solidFill>
              <a:srgbClr val="FFC000"/>
            </a:solidFill>
            <a:miter lim="800000"/>
            <a:headEnd/>
            <a:tailEnd/>
          </a:ln>
          <a:effectLst/>
        </p:spPr>
        <p:txBody>
          <a:bodyPr wrap="square">
            <a:spAutoFit/>
          </a:bodyPr>
          <a:lstStyle/>
          <a:p>
            <a:pPr algn="ctr" defTabSz="3900488">
              <a:spcBef>
                <a:spcPts val="600"/>
              </a:spcBef>
            </a:pPr>
            <a:r>
              <a:rPr lang="en-US" sz="3200" dirty="0" smtClean="0"/>
              <a:t>Trimble D/M GNSS</a:t>
            </a:r>
          </a:p>
          <a:p>
            <a:pPr algn="ctr" defTabSz="3900488">
              <a:spcBef>
                <a:spcPts val="600"/>
              </a:spcBef>
            </a:pPr>
            <a:r>
              <a:rPr lang="en-US" sz="2000" dirty="0" smtClean="0"/>
              <a:t>TRM59800.00</a:t>
            </a:r>
            <a:endParaRPr lang="en-US" sz="2000" dirty="0"/>
          </a:p>
        </p:txBody>
      </p:sp>
      <p:sp>
        <p:nvSpPr>
          <p:cNvPr id="224" name="TextBox 223"/>
          <p:cNvSpPr txBox="1"/>
          <p:nvPr/>
        </p:nvSpPr>
        <p:spPr>
          <a:xfrm>
            <a:off x="38557200" y="13411200"/>
            <a:ext cx="2895600" cy="1569660"/>
          </a:xfrm>
          <a:prstGeom prst="rect">
            <a:avLst/>
          </a:prstGeom>
          <a:noFill/>
        </p:spPr>
        <p:txBody>
          <a:bodyPr wrap="square" rtlCol="0">
            <a:spAutoFit/>
          </a:bodyPr>
          <a:lstStyle/>
          <a:p>
            <a:r>
              <a:rPr lang="en-US" sz="1600" b="1" dirty="0" smtClean="0">
                <a:latin typeface="Courier New" pitchFamily="49" charset="0"/>
                <a:cs typeface="Courier New" pitchFamily="49" charset="0"/>
              </a:rPr>
              <a:t> N     E       U</a:t>
            </a:r>
          </a:p>
          <a:p>
            <a:r>
              <a:rPr lang="en-US" sz="1600" dirty="0" smtClean="0">
                <a:solidFill>
                  <a:srgbClr val="C00000"/>
                </a:solidFill>
                <a:latin typeface="Courier New" pitchFamily="49" charset="0"/>
                <a:cs typeface="Courier New" pitchFamily="49" charset="0"/>
              </a:rPr>
              <a:t> </a:t>
            </a:r>
            <a:r>
              <a:rPr lang="pl-PL" sz="1600" dirty="0" smtClean="0">
                <a:solidFill>
                  <a:srgbClr val="C00000"/>
                </a:solidFill>
                <a:latin typeface="Courier New" pitchFamily="49" charset="0"/>
                <a:cs typeface="Courier New" pitchFamily="49" charset="0"/>
              </a:rPr>
              <a:t>0.93  1.08   91.42</a:t>
            </a:r>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en-US" sz="1600" dirty="0" smtClean="0">
                <a:latin typeface="Courier New" pitchFamily="49" charset="0"/>
                <a:cs typeface="Courier New" pitchFamily="49" charset="0"/>
              </a:rPr>
              <a:t> </a:t>
            </a:r>
            <a:r>
              <a:rPr lang="pl-PL" sz="1600" dirty="0" smtClean="0">
                <a:latin typeface="Courier New" pitchFamily="49" charset="0"/>
                <a:cs typeface="Courier New" pitchFamily="49" charset="0"/>
              </a:rPr>
              <a:t>1.35 -0.17   91.94</a:t>
            </a:r>
            <a:endParaRPr lang="en-US" sz="1600" dirty="0" smtClean="0">
              <a:latin typeface="Courier New" pitchFamily="49" charset="0"/>
              <a:cs typeface="Courier New" pitchFamily="49" charset="0"/>
            </a:endParaRPr>
          </a:p>
          <a:p>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en-US" sz="1600" dirty="0" smtClean="0">
                <a:latin typeface="Courier New" pitchFamily="49" charset="0"/>
                <a:cs typeface="Courier New" pitchFamily="49" charset="0"/>
              </a:rPr>
              <a:t> </a:t>
            </a:r>
            <a:r>
              <a:rPr lang="pl-PL" sz="1600" dirty="0" smtClean="0">
                <a:solidFill>
                  <a:srgbClr val="C00000"/>
                </a:solidFill>
                <a:latin typeface="Courier New" pitchFamily="49" charset="0"/>
                <a:cs typeface="Courier New" pitchFamily="49" charset="0"/>
              </a:rPr>
              <a:t>0.29  1.20  121.91</a:t>
            </a:r>
            <a:endParaRPr lang="en-US" sz="1600" dirty="0" smtClean="0">
              <a:solidFill>
                <a:srgbClr val="C00000"/>
              </a:solidFill>
              <a:latin typeface="Courier New" pitchFamily="49" charset="0"/>
              <a:cs typeface="Courier New" pitchFamily="49" charset="0"/>
            </a:endParaRPr>
          </a:p>
          <a:p>
            <a:r>
              <a:rPr lang="en-US" sz="1600" dirty="0" smtClean="0">
                <a:latin typeface="Courier New" pitchFamily="49" charset="0"/>
                <a:cs typeface="Courier New" pitchFamily="49" charset="0"/>
              </a:rPr>
              <a:t> </a:t>
            </a:r>
            <a:r>
              <a:rPr lang="pl-PL" sz="1600" dirty="0" smtClean="0">
                <a:latin typeface="Courier New" pitchFamily="49" charset="0"/>
                <a:cs typeface="Courier New" pitchFamily="49" charset="0"/>
              </a:rPr>
              <a:t>0.69 -0.74  123.19</a:t>
            </a:r>
            <a:endParaRPr lang="en-US" sz="1600" dirty="0">
              <a:latin typeface="Courier New" pitchFamily="49" charset="0"/>
              <a:cs typeface="Courier New" pitchFamily="49" charset="0"/>
            </a:endParaRPr>
          </a:p>
        </p:txBody>
      </p:sp>
      <p:sp>
        <p:nvSpPr>
          <p:cNvPr id="225" name="TextBox 224"/>
          <p:cNvSpPr txBox="1"/>
          <p:nvPr/>
        </p:nvSpPr>
        <p:spPr>
          <a:xfrm>
            <a:off x="38557200" y="15288161"/>
            <a:ext cx="2895600" cy="1323439"/>
          </a:xfrm>
          <a:prstGeom prst="rect">
            <a:avLst/>
          </a:prstGeom>
          <a:noFill/>
        </p:spPr>
        <p:txBody>
          <a:bodyPr wrap="square" rtlCol="0">
            <a:spAutoFit/>
          </a:bodyPr>
          <a:lstStyle/>
          <a:p>
            <a:r>
              <a:rPr lang="pl-PL" sz="1600" dirty="0" smtClean="0">
                <a:solidFill>
                  <a:srgbClr val="C00000"/>
                </a:solidFill>
                <a:latin typeface="Courier New" pitchFamily="49" charset="0"/>
                <a:cs typeface="Courier New" pitchFamily="49" charset="0"/>
              </a:rPr>
              <a:t> 0.77  0.88   91.51</a:t>
            </a:r>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pl-PL" sz="1600" dirty="0" smtClean="0">
                <a:latin typeface="Courier New" pitchFamily="49" charset="0"/>
                <a:cs typeface="Courier New" pitchFamily="49" charset="0"/>
              </a:rPr>
              <a:t>-0.64  0.33   91.60</a:t>
            </a:r>
            <a:br>
              <a:rPr lang="pl-PL" sz="1600" dirty="0" smtClean="0">
                <a:latin typeface="Courier New" pitchFamily="49" charset="0"/>
                <a:cs typeface="Courier New" pitchFamily="49" charset="0"/>
              </a:rPr>
            </a:br>
            <a:endParaRPr lang="en-US" sz="1600" dirty="0" smtClean="0">
              <a:latin typeface="Courier New" pitchFamily="49" charset="0"/>
              <a:cs typeface="Courier New" pitchFamily="49" charset="0"/>
            </a:endParaRPr>
          </a:p>
          <a:p>
            <a:r>
              <a:rPr lang="en-US" sz="1600" dirty="0" smtClean="0">
                <a:solidFill>
                  <a:srgbClr val="C00000"/>
                </a:solidFill>
                <a:latin typeface="Courier New" pitchFamily="49" charset="0"/>
                <a:cs typeface="Courier New" pitchFamily="49" charset="0"/>
              </a:rPr>
              <a:t> </a:t>
            </a:r>
            <a:r>
              <a:rPr lang="pl-PL" sz="1600" dirty="0" smtClean="0">
                <a:solidFill>
                  <a:srgbClr val="C00000"/>
                </a:solidFill>
                <a:latin typeface="Courier New" pitchFamily="49" charset="0"/>
                <a:cs typeface="Courier New" pitchFamily="49" charset="0"/>
              </a:rPr>
              <a:t>1.12  0.62  121.79</a:t>
            </a:r>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pl-PL" sz="1600" dirty="0" smtClean="0">
                <a:latin typeface="Courier New" pitchFamily="49" charset="0"/>
                <a:cs typeface="Courier New" pitchFamily="49" charset="0"/>
              </a:rPr>
              <a:t>-0.58 -0.24  123.16</a:t>
            </a:r>
            <a:endParaRPr lang="en-US" sz="1600" dirty="0">
              <a:latin typeface="Courier New" pitchFamily="49" charset="0"/>
              <a:cs typeface="Courier New" pitchFamily="49" charset="0"/>
            </a:endParaRPr>
          </a:p>
        </p:txBody>
      </p:sp>
      <p:sp>
        <p:nvSpPr>
          <p:cNvPr id="226" name="TextBox 225"/>
          <p:cNvSpPr txBox="1"/>
          <p:nvPr/>
        </p:nvSpPr>
        <p:spPr>
          <a:xfrm>
            <a:off x="38557200" y="16916400"/>
            <a:ext cx="2667000" cy="1323439"/>
          </a:xfrm>
          <a:prstGeom prst="rect">
            <a:avLst/>
          </a:prstGeom>
          <a:noFill/>
        </p:spPr>
        <p:txBody>
          <a:bodyPr wrap="square" rtlCol="0">
            <a:spAutoFit/>
          </a:bodyPr>
          <a:lstStyle/>
          <a:p>
            <a:r>
              <a:rPr lang="en-US" sz="1600" dirty="0" smtClean="0">
                <a:solidFill>
                  <a:srgbClr val="C00000"/>
                </a:solidFill>
                <a:latin typeface="Courier New" pitchFamily="49" charset="0"/>
                <a:cs typeface="Courier New" pitchFamily="49" charset="0"/>
              </a:rPr>
              <a:t> </a:t>
            </a:r>
            <a:r>
              <a:rPr lang="pl-PL" sz="1600" dirty="0" smtClean="0">
                <a:solidFill>
                  <a:srgbClr val="C00000"/>
                </a:solidFill>
                <a:latin typeface="Courier New" pitchFamily="49" charset="0"/>
                <a:cs typeface="Courier New" pitchFamily="49" charset="0"/>
              </a:rPr>
              <a:t>0.84  1.46   91.56</a:t>
            </a:r>
            <a:br>
              <a:rPr lang="pl-PL" sz="1600" dirty="0" smtClean="0">
                <a:solidFill>
                  <a:srgbClr val="C00000"/>
                </a:solidFill>
                <a:latin typeface="Courier New" pitchFamily="49" charset="0"/>
                <a:cs typeface="Courier New" pitchFamily="49" charset="0"/>
              </a:rPr>
            </a:br>
            <a:r>
              <a:rPr lang="en-US" sz="1600" dirty="0" smtClean="0">
                <a:latin typeface="Courier New" pitchFamily="49" charset="0"/>
                <a:cs typeface="Courier New" pitchFamily="49" charset="0"/>
              </a:rPr>
              <a:t> </a:t>
            </a:r>
            <a:r>
              <a:rPr lang="pl-PL" sz="1600" dirty="0" smtClean="0">
                <a:latin typeface="Courier New" pitchFamily="49" charset="0"/>
                <a:cs typeface="Courier New" pitchFamily="49" charset="0"/>
              </a:rPr>
              <a:t>0.00  1.15   91.63</a:t>
            </a:r>
            <a:br>
              <a:rPr lang="pl-PL" sz="1600" dirty="0" smtClean="0">
                <a:latin typeface="Courier New" pitchFamily="49" charset="0"/>
                <a:cs typeface="Courier New" pitchFamily="49" charset="0"/>
              </a:rPr>
            </a:br>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en-US" sz="1600" dirty="0" smtClean="0">
                <a:solidFill>
                  <a:srgbClr val="C00000"/>
                </a:solidFill>
                <a:latin typeface="Courier New" pitchFamily="49" charset="0"/>
                <a:cs typeface="Courier New" pitchFamily="49" charset="0"/>
              </a:rPr>
              <a:t> </a:t>
            </a:r>
            <a:r>
              <a:rPr lang="pl-PL" sz="1600" dirty="0" smtClean="0">
                <a:solidFill>
                  <a:srgbClr val="C00000"/>
                </a:solidFill>
                <a:latin typeface="Courier New" pitchFamily="49" charset="0"/>
                <a:cs typeface="Courier New" pitchFamily="49" charset="0"/>
              </a:rPr>
              <a:t>0.52  0.40  121.93</a:t>
            </a:r>
            <a:r>
              <a:rPr lang="pl-PL" sz="1600" dirty="0" smtClean="0">
                <a:latin typeface="Courier New" pitchFamily="49" charset="0"/>
                <a:cs typeface="Courier New" pitchFamily="49" charset="0"/>
              </a:rPr>
              <a:t/>
            </a:r>
            <a:br>
              <a:rPr lang="pl-PL" sz="1600" dirty="0" smtClean="0">
                <a:latin typeface="Courier New" pitchFamily="49" charset="0"/>
                <a:cs typeface="Courier New" pitchFamily="49" charset="0"/>
              </a:rPr>
            </a:br>
            <a:r>
              <a:rPr lang="pl-PL" sz="1600" dirty="0" smtClean="0">
                <a:latin typeface="Courier New" pitchFamily="49" charset="0"/>
                <a:cs typeface="Courier New" pitchFamily="49" charset="0"/>
              </a:rPr>
              <a:t>-1.00 -0.81  122.55</a:t>
            </a:r>
            <a:endParaRPr lang="en-US" sz="1600" dirty="0">
              <a:latin typeface="Courier New" pitchFamily="49" charset="0"/>
              <a:cs typeface="Courier New" pitchFamily="49" charset="0"/>
            </a:endParaRPr>
          </a:p>
        </p:txBody>
      </p:sp>
      <p:sp>
        <p:nvSpPr>
          <p:cNvPr id="227" name="TextBox 226"/>
          <p:cNvSpPr txBox="1"/>
          <p:nvPr/>
        </p:nvSpPr>
        <p:spPr>
          <a:xfrm>
            <a:off x="35280600" y="16535400"/>
            <a:ext cx="2743200" cy="1477328"/>
          </a:xfrm>
          <a:prstGeom prst="rect">
            <a:avLst/>
          </a:prstGeom>
          <a:noFill/>
        </p:spPr>
        <p:txBody>
          <a:bodyPr wrap="square" rtlCol="0">
            <a:spAutoFit/>
          </a:bodyPr>
          <a:lstStyle/>
          <a:p>
            <a:r>
              <a:rPr lang="en-US" sz="1800" i="1" dirty="0" smtClean="0">
                <a:latin typeface="Times" pitchFamily="18" charset="0"/>
              </a:rPr>
              <a:t>PCO values for three different serial numbers of TRM59800.00 antennas, </a:t>
            </a:r>
            <a:r>
              <a:rPr lang="en-US" sz="1800" b="1" i="1" dirty="0" smtClean="0">
                <a:solidFill>
                  <a:srgbClr val="C00000"/>
                </a:solidFill>
                <a:latin typeface="Times" pitchFamily="18" charset="0"/>
              </a:rPr>
              <a:t>Bonn in red </a:t>
            </a:r>
            <a:r>
              <a:rPr lang="en-US" sz="1800" i="1" dirty="0" smtClean="0">
                <a:latin typeface="Times" pitchFamily="18" charset="0"/>
              </a:rPr>
              <a:t>and </a:t>
            </a:r>
            <a:r>
              <a:rPr lang="en-US" sz="1800" b="1" i="1" dirty="0" smtClean="0">
                <a:latin typeface="Times" pitchFamily="18" charset="0"/>
              </a:rPr>
              <a:t>NGS in black.</a:t>
            </a:r>
            <a:endParaRPr lang="en-US" sz="1800" b="1" i="1" dirty="0">
              <a:latin typeface="Times" pitchFamily="18" charset="0"/>
            </a:endParaRPr>
          </a:p>
        </p:txBody>
      </p:sp>
      <p:grpSp>
        <p:nvGrpSpPr>
          <p:cNvPr id="230" name="Group 229"/>
          <p:cNvGrpSpPr/>
          <p:nvPr/>
        </p:nvGrpSpPr>
        <p:grpSpPr>
          <a:xfrm>
            <a:off x="38023800" y="13716000"/>
            <a:ext cx="685800" cy="1131332"/>
            <a:chOff x="37719000" y="13716000"/>
            <a:chExt cx="685800" cy="1131332"/>
          </a:xfrm>
        </p:grpSpPr>
        <p:sp>
          <p:nvSpPr>
            <p:cNvPr id="228" name="TextBox 227"/>
            <p:cNvSpPr txBox="1"/>
            <p:nvPr/>
          </p:nvSpPr>
          <p:spPr>
            <a:xfrm>
              <a:off x="37719000" y="13716000"/>
              <a:ext cx="685800" cy="369332"/>
            </a:xfrm>
            <a:prstGeom prst="rect">
              <a:avLst/>
            </a:prstGeom>
            <a:noFill/>
          </p:spPr>
          <p:txBody>
            <a:bodyPr wrap="square" rtlCol="0">
              <a:spAutoFit/>
            </a:bodyPr>
            <a:lstStyle/>
            <a:p>
              <a:pPr algn="r"/>
              <a:r>
                <a:rPr lang="en-US" sz="1800" b="1" dirty="0" smtClean="0"/>
                <a:t>L1</a:t>
              </a:r>
              <a:endParaRPr lang="en-US" sz="1800" b="1" dirty="0"/>
            </a:p>
          </p:txBody>
        </p:sp>
        <p:sp>
          <p:nvSpPr>
            <p:cNvPr id="229" name="TextBox 228"/>
            <p:cNvSpPr txBox="1"/>
            <p:nvPr/>
          </p:nvSpPr>
          <p:spPr>
            <a:xfrm>
              <a:off x="37719000" y="14478000"/>
              <a:ext cx="685800" cy="369332"/>
            </a:xfrm>
            <a:prstGeom prst="rect">
              <a:avLst/>
            </a:prstGeom>
            <a:noFill/>
          </p:spPr>
          <p:txBody>
            <a:bodyPr wrap="square" rtlCol="0">
              <a:spAutoFit/>
            </a:bodyPr>
            <a:lstStyle/>
            <a:p>
              <a:pPr algn="r"/>
              <a:r>
                <a:rPr lang="en-US" sz="1800" b="1" dirty="0" smtClean="0"/>
                <a:t>L2</a:t>
              </a:r>
              <a:endParaRPr lang="en-US" sz="1800" b="1" dirty="0"/>
            </a:p>
          </p:txBody>
        </p:sp>
      </p:grpSp>
      <p:grpSp>
        <p:nvGrpSpPr>
          <p:cNvPr id="231" name="Group 230"/>
          <p:cNvGrpSpPr/>
          <p:nvPr/>
        </p:nvGrpSpPr>
        <p:grpSpPr>
          <a:xfrm>
            <a:off x="38023800" y="15392400"/>
            <a:ext cx="685800" cy="1131332"/>
            <a:chOff x="37719000" y="13716000"/>
            <a:chExt cx="685800" cy="1131332"/>
          </a:xfrm>
        </p:grpSpPr>
        <p:sp>
          <p:nvSpPr>
            <p:cNvPr id="232" name="TextBox 231"/>
            <p:cNvSpPr txBox="1"/>
            <p:nvPr/>
          </p:nvSpPr>
          <p:spPr>
            <a:xfrm>
              <a:off x="37719000" y="13716000"/>
              <a:ext cx="685800" cy="369332"/>
            </a:xfrm>
            <a:prstGeom prst="rect">
              <a:avLst/>
            </a:prstGeom>
            <a:noFill/>
          </p:spPr>
          <p:txBody>
            <a:bodyPr wrap="square" rtlCol="0">
              <a:spAutoFit/>
            </a:bodyPr>
            <a:lstStyle/>
            <a:p>
              <a:pPr algn="r"/>
              <a:r>
                <a:rPr lang="en-US" sz="1800" b="1" dirty="0" smtClean="0"/>
                <a:t>L1</a:t>
              </a:r>
              <a:endParaRPr lang="en-US" sz="1800" b="1" dirty="0"/>
            </a:p>
          </p:txBody>
        </p:sp>
        <p:sp>
          <p:nvSpPr>
            <p:cNvPr id="233" name="TextBox 232"/>
            <p:cNvSpPr txBox="1"/>
            <p:nvPr/>
          </p:nvSpPr>
          <p:spPr>
            <a:xfrm>
              <a:off x="37719000" y="14478000"/>
              <a:ext cx="685800" cy="369332"/>
            </a:xfrm>
            <a:prstGeom prst="rect">
              <a:avLst/>
            </a:prstGeom>
            <a:noFill/>
          </p:spPr>
          <p:txBody>
            <a:bodyPr wrap="square" rtlCol="0">
              <a:spAutoFit/>
            </a:bodyPr>
            <a:lstStyle/>
            <a:p>
              <a:pPr algn="r"/>
              <a:r>
                <a:rPr lang="en-US" sz="1800" b="1" dirty="0" smtClean="0"/>
                <a:t>L2</a:t>
              </a:r>
              <a:endParaRPr lang="en-US" sz="1800" b="1" dirty="0"/>
            </a:p>
          </p:txBody>
        </p:sp>
      </p:grpSp>
      <p:grpSp>
        <p:nvGrpSpPr>
          <p:cNvPr id="234" name="Group 233"/>
          <p:cNvGrpSpPr/>
          <p:nvPr/>
        </p:nvGrpSpPr>
        <p:grpSpPr>
          <a:xfrm>
            <a:off x="38023800" y="16992600"/>
            <a:ext cx="685800" cy="1131332"/>
            <a:chOff x="37719000" y="13716000"/>
            <a:chExt cx="685800" cy="1131332"/>
          </a:xfrm>
        </p:grpSpPr>
        <p:sp>
          <p:nvSpPr>
            <p:cNvPr id="235" name="TextBox 234"/>
            <p:cNvSpPr txBox="1"/>
            <p:nvPr/>
          </p:nvSpPr>
          <p:spPr>
            <a:xfrm>
              <a:off x="37719000" y="13716000"/>
              <a:ext cx="685800" cy="369332"/>
            </a:xfrm>
            <a:prstGeom prst="rect">
              <a:avLst/>
            </a:prstGeom>
            <a:noFill/>
          </p:spPr>
          <p:txBody>
            <a:bodyPr wrap="square" rtlCol="0">
              <a:spAutoFit/>
            </a:bodyPr>
            <a:lstStyle/>
            <a:p>
              <a:pPr algn="r"/>
              <a:r>
                <a:rPr lang="en-US" sz="1800" b="1" dirty="0" smtClean="0"/>
                <a:t>L1</a:t>
              </a:r>
              <a:endParaRPr lang="en-US" sz="1800" b="1" dirty="0"/>
            </a:p>
          </p:txBody>
        </p:sp>
        <p:sp>
          <p:nvSpPr>
            <p:cNvPr id="236" name="TextBox 235"/>
            <p:cNvSpPr txBox="1"/>
            <p:nvPr/>
          </p:nvSpPr>
          <p:spPr>
            <a:xfrm>
              <a:off x="37719000" y="14478000"/>
              <a:ext cx="685800" cy="369332"/>
            </a:xfrm>
            <a:prstGeom prst="rect">
              <a:avLst/>
            </a:prstGeom>
            <a:noFill/>
          </p:spPr>
          <p:txBody>
            <a:bodyPr wrap="square" rtlCol="0">
              <a:spAutoFit/>
            </a:bodyPr>
            <a:lstStyle/>
            <a:p>
              <a:pPr algn="r"/>
              <a:r>
                <a:rPr lang="en-US" sz="1800" b="1" dirty="0" smtClean="0"/>
                <a:t>L2</a:t>
              </a:r>
              <a:endParaRPr lang="en-US" sz="1800" b="1"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NGS_AGUposter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9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NGS_AGUposter2</Template>
  <TotalTime>3480</TotalTime>
  <Words>1441</Words>
  <Application>Microsoft Office PowerPoint</Application>
  <PresentationFormat>Custom</PresentationFormat>
  <Paragraphs>184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NGS_AGUposter2</vt:lpstr>
      <vt:lpstr>Slide 1</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Andria Bilich</dc:creator>
  <cp:lastModifiedBy>Andria Bilich</cp:lastModifiedBy>
  <cp:revision>109</cp:revision>
  <dcterms:created xsi:type="dcterms:W3CDTF">2011-11-18T17:17:48Z</dcterms:created>
  <dcterms:modified xsi:type="dcterms:W3CDTF">2012-04-17T20:00:47Z</dcterms:modified>
</cp:coreProperties>
</file>